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y="5143500" cx="9144000"/>
  <p:notesSz cx="6858000" cy="9144000"/>
  <p:embeddedFontLst>
    <p:embeddedFont>
      <p:font typeface="Fira Sans"/>
      <p:regular r:id="rId62"/>
      <p:bold r:id="rId63"/>
      <p:italic r:id="rId64"/>
      <p:boldItalic r:id="rId65"/>
    </p:embeddedFont>
    <p:embeddedFont>
      <p:font typeface="Fira Sans Light"/>
      <p:regular r:id="rId66"/>
      <p:bold r:id="rId67"/>
      <p:italic r:id="rId68"/>
      <p:boldItalic r:id="rId69"/>
    </p:embeddedFont>
    <p:embeddedFont>
      <p:font typeface="Roboto Mono"/>
      <p:regular r:id="rId70"/>
      <p:bold r:id="rId71"/>
      <p:italic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RobotoMono-boldItalic.fntdata"/><Relationship Id="rId72" Type="http://schemas.openxmlformats.org/officeDocument/2006/relationships/font" Target="fonts/RobotoMono-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RobotoMono-bold.fntdata"/><Relationship Id="rId70" Type="http://schemas.openxmlformats.org/officeDocument/2006/relationships/font" Target="fonts/RobotoMono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FiraSans-regular.fntdata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FiraSans-italic.fntdata"/><Relationship Id="rId63" Type="http://schemas.openxmlformats.org/officeDocument/2006/relationships/font" Target="fonts/FiraSans-bold.fntdata"/><Relationship Id="rId22" Type="http://schemas.openxmlformats.org/officeDocument/2006/relationships/slide" Target="slides/slide17.xml"/><Relationship Id="rId66" Type="http://schemas.openxmlformats.org/officeDocument/2006/relationships/font" Target="fonts/FiraSansLight-regular.fntdata"/><Relationship Id="rId21" Type="http://schemas.openxmlformats.org/officeDocument/2006/relationships/slide" Target="slides/slide16.xml"/><Relationship Id="rId65" Type="http://schemas.openxmlformats.org/officeDocument/2006/relationships/font" Target="fonts/FiraSans-boldItalic.fntdata"/><Relationship Id="rId24" Type="http://schemas.openxmlformats.org/officeDocument/2006/relationships/slide" Target="slides/slide19.xml"/><Relationship Id="rId68" Type="http://schemas.openxmlformats.org/officeDocument/2006/relationships/font" Target="fonts/FiraSansLight-italic.fntdata"/><Relationship Id="rId23" Type="http://schemas.openxmlformats.org/officeDocument/2006/relationships/slide" Target="slides/slide18.xml"/><Relationship Id="rId67" Type="http://schemas.openxmlformats.org/officeDocument/2006/relationships/font" Target="fonts/FiraSansLight-bold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FiraSansLight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284a8f4f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284a8f4f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284a8f4f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284a8f4f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284a8f4f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284a8f4f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284a8f4fd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284a8f4f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284a8f4fd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284a8f4fd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284a8f4fd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284a8f4fd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284a8f4fd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284a8f4fd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284a8f4fd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284a8f4fd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28f69450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28f69450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28f69450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28f69450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4b6b9eeaa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4b6b9eeaa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28f69450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28f69450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28f69450a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528f69450a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28f69450a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28f69450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28f69450a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28f69450a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4c31a38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54c31a38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4c31a384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4c31a384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54c31a384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54c31a384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4c31a384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4c31a384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4c31a384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4c31a384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54c31a384d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54c31a384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2761fb0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52761fb0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54c31a384d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54c31a384d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c31a384d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c31a384d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54c31a384d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54c31a384d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54c31a384d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54c31a384d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54c31a384d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54c31a384d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54c31a384d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54c31a384d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54c31a384d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54c31a384d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54c31a384d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54c31a384d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54c31a384d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54c31a384d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54c31a384d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54c31a384d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543a5996f9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543a5996f9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54c41af8d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54c41af8d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54c41af8d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54c41af8d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54c41af8d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54c41af8d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543a5996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543a5996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4c41af8d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4c41af8d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54c41af8d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54c41af8d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543a5996f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543a5996f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543a5996f9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543a5996f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543a5996f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543a5996f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543a5996f9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543a5996f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41825795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41825795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543a5996f9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543a5996f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543a5996f9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543a5996f9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543a5996f9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543a5996f9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543a5996f9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543a5996f9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441825795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441825795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441825795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441825795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543a5996f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543a5996f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b6b9eeaa5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b6b9eeaa5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4d8e09eb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4d8e09eb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4d8e09e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4d8e09e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284a8f4f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284a8f4f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15.png"/><Relationship Id="rId7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Relationship Id="rId6" Type="http://schemas.openxmlformats.org/officeDocument/2006/relationships/image" Target="../media/image39.png"/><Relationship Id="rId7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Relationship Id="rId7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13.png"/><Relationship Id="rId7" Type="http://schemas.openxmlformats.org/officeDocument/2006/relationships/image" Target="../media/image27.png"/><Relationship Id="rId8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Relationship Id="rId6" Type="http://schemas.openxmlformats.org/officeDocument/2006/relationships/image" Target="../media/image23.png"/><Relationship Id="rId7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Relationship Id="rId6" Type="http://schemas.openxmlformats.org/officeDocument/2006/relationships/hyperlink" Target="https://www.tensorflow.org/api_docs/python/tf/contrib/integrate/odeint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9" Type="http://schemas.openxmlformats.org/officeDocument/2006/relationships/image" Target="../media/image34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37.png"/><Relationship Id="rId6" Type="http://schemas.openxmlformats.org/officeDocument/2006/relationships/image" Target="../media/image4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37.png"/><Relationship Id="rId9" Type="http://schemas.openxmlformats.org/officeDocument/2006/relationships/image" Target="../media/image24.png"/><Relationship Id="rId5" Type="http://schemas.openxmlformats.org/officeDocument/2006/relationships/image" Target="../media/image35.png"/><Relationship Id="rId6" Type="http://schemas.openxmlformats.org/officeDocument/2006/relationships/image" Target="../media/image41.png"/><Relationship Id="rId7" Type="http://schemas.openxmlformats.org/officeDocument/2006/relationships/image" Target="../media/image56.png"/><Relationship Id="rId8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4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image" Target="../media/image40.png"/><Relationship Id="rId5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38.png"/><Relationship Id="rId5" Type="http://schemas.openxmlformats.org/officeDocument/2006/relationships/image" Target="../media/image40.png"/><Relationship Id="rId6" Type="http://schemas.openxmlformats.org/officeDocument/2006/relationships/image" Target="../media/image45.png"/><Relationship Id="rId7" Type="http://schemas.openxmlformats.org/officeDocument/2006/relationships/image" Target="../media/image43.png"/><Relationship Id="rId8" Type="http://schemas.openxmlformats.org/officeDocument/2006/relationships/image" Target="../media/image5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Relationship Id="rId4" Type="http://schemas.openxmlformats.org/officeDocument/2006/relationships/image" Target="../media/image47.png"/><Relationship Id="rId9" Type="http://schemas.openxmlformats.org/officeDocument/2006/relationships/image" Target="../media/image50.png"/><Relationship Id="rId5" Type="http://schemas.openxmlformats.org/officeDocument/2006/relationships/image" Target="../media/image38.png"/><Relationship Id="rId6" Type="http://schemas.openxmlformats.org/officeDocument/2006/relationships/image" Target="../media/image4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hyperlink" Target="https://nips.cc/Conferences/2018/Awards" TargetMode="External"/><Relationship Id="rId5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Relationship Id="rId4" Type="http://schemas.openxmlformats.org/officeDocument/2006/relationships/image" Target="../media/image51.png"/><Relationship Id="rId5" Type="http://schemas.openxmlformats.org/officeDocument/2006/relationships/image" Target="../media/image59.png"/><Relationship Id="rId6" Type="http://schemas.openxmlformats.org/officeDocument/2006/relationships/image" Target="../media/image54.png"/><Relationship Id="rId7" Type="http://schemas.openxmlformats.org/officeDocument/2006/relationships/image" Target="../media/image57.png"/><Relationship Id="rId8" Type="http://schemas.openxmlformats.org/officeDocument/2006/relationships/image" Target="../media/image4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Relationship Id="rId4" Type="http://schemas.openxmlformats.org/officeDocument/2006/relationships/image" Target="../media/image53.png"/><Relationship Id="rId5" Type="http://schemas.openxmlformats.org/officeDocument/2006/relationships/image" Target="../media/image60.png"/><Relationship Id="rId6" Type="http://schemas.openxmlformats.org/officeDocument/2006/relationships/image" Target="../media/image6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Relationship Id="rId4" Type="http://schemas.openxmlformats.org/officeDocument/2006/relationships/image" Target="../media/image61.png"/><Relationship Id="rId5" Type="http://schemas.openxmlformats.org/officeDocument/2006/relationships/image" Target="../media/image52.png"/><Relationship Id="rId6" Type="http://schemas.openxmlformats.org/officeDocument/2006/relationships/image" Target="../media/image58.png"/><Relationship Id="rId7" Type="http://schemas.openxmlformats.org/officeDocument/2006/relationships/image" Target="../media/image6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Relationship Id="rId4" Type="http://schemas.openxmlformats.org/officeDocument/2006/relationships/image" Target="../media/image65.png"/><Relationship Id="rId5" Type="http://schemas.openxmlformats.org/officeDocument/2006/relationships/image" Target="../media/image64.png"/><Relationship Id="rId6" Type="http://schemas.openxmlformats.org/officeDocument/2006/relationships/image" Target="../media/image67.png"/><Relationship Id="rId7" Type="http://schemas.openxmlformats.org/officeDocument/2006/relationships/image" Target="../media/image7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Relationship Id="rId4" Type="http://schemas.openxmlformats.org/officeDocument/2006/relationships/image" Target="../media/image7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Relationship Id="rId4" Type="http://schemas.openxmlformats.org/officeDocument/2006/relationships/image" Target="../media/image8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png"/><Relationship Id="rId4" Type="http://schemas.openxmlformats.org/officeDocument/2006/relationships/image" Target="../media/image51.png"/><Relationship Id="rId5" Type="http://schemas.openxmlformats.org/officeDocument/2006/relationships/image" Target="../media/image59.png"/><Relationship Id="rId6" Type="http://schemas.openxmlformats.org/officeDocument/2006/relationships/image" Target="../media/image54.png"/><Relationship Id="rId7" Type="http://schemas.openxmlformats.org/officeDocument/2006/relationships/image" Target="../media/image66.png"/><Relationship Id="rId8" Type="http://schemas.openxmlformats.org/officeDocument/2006/relationships/image" Target="../media/image7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.png"/><Relationship Id="rId4" Type="http://schemas.openxmlformats.org/officeDocument/2006/relationships/image" Target="../media/image7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png"/><Relationship Id="rId4" Type="http://schemas.openxmlformats.org/officeDocument/2006/relationships/hyperlink" Target="https://github.com/rtqichen/torchdiffeq/tree/master/examples" TargetMode="External"/><Relationship Id="rId10" Type="http://schemas.openxmlformats.org/officeDocument/2006/relationships/image" Target="../media/image82.png"/><Relationship Id="rId9" Type="http://schemas.openxmlformats.org/officeDocument/2006/relationships/image" Target="../media/image74.png"/><Relationship Id="rId5" Type="http://schemas.openxmlformats.org/officeDocument/2006/relationships/image" Target="../media/image87.gif"/><Relationship Id="rId6" Type="http://schemas.openxmlformats.org/officeDocument/2006/relationships/image" Target="../media/image75.png"/><Relationship Id="rId7" Type="http://schemas.openxmlformats.org/officeDocument/2006/relationships/image" Target="../media/image77.png"/><Relationship Id="rId8" Type="http://schemas.openxmlformats.org/officeDocument/2006/relationships/image" Target="../media/image6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.png"/><Relationship Id="rId4" Type="http://schemas.openxmlformats.org/officeDocument/2006/relationships/image" Target="../media/image72.png"/><Relationship Id="rId9" Type="http://schemas.openxmlformats.org/officeDocument/2006/relationships/image" Target="../media/image79.png"/><Relationship Id="rId5" Type="http://schemas.openxmlformats.org/officeDocument/2006/relationships/image" Target="../media/image91.png"/><Relationship Id="rId6" Type="http://schemas.openxmlformats.org/officeDocument/2006/relationships/image" Target="../media/image76.png"/><Relationship Id="rId7" Type="http://schemas.openxmlformats.org/officeDocument/2006/relationships/image" Target="../media/image86.png"/><Relationship Id="rId8" Type="http://schemas.openxmlformats.org/officeDocument/2006/relationships/image" Target="../media/image8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.png"/><Relationship Id="rId4" Type="http://schemas.openxmlformats.org/officeDocument/2006/relationships/image" Target="../media/image8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.png"/><Relationship Id="rId4" Type="http://schemas.openxmlformats.org/officeDocument/2006/relationships/image" Target="../media/image8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.png"/><Relationship Id="rId4" Type="http://schemas.openxmlformats.org/officeDocument/2006/relationships/hyperlink" Target="https://github.com/rtqichen/torchdiffeq/blob/master/examples/latent_ode.py" TargetMode="External"/><Relationship Id="rId5" Type="http://schemas.openxmlformats.org/officeDocument/2006/relationships/hyperlink" Target="https://github.com/rtqichen/torchdiffeq/blob/master/examples/latent_ode.py" TargetMode="External"/><Relationship Id="rId6" Type="http://schemas.openxmlformats.org/officeDocument/2006/relationships/image" Target="../media/image9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.png"/><Relationship Id="rId4" Type="http://schemas.openxmlformats.org/officeDocument/2006/relationships/image" Target="../media/image90.png"/><Relationship Id="rId5" Type="http://schemas.openxmlformats.org/officeDocument/2006/relationships/image" Target="../media/image9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.png"/><Relationship Id="rId4" Type="http://schemas.openxmlformats.org/officeDocument/2006/relationships/image" Target="../media/image9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.png"/><Relationship Id="rId4" Type="http://schemas.openxmlformats.org/officeDocument/2006/relationships/image" Target="../media/image85.png"/><Relationship Id="rId5" Type="http://schemas.openxmlformats.org/officeDocument/2006/relationships/image" Target="../media/image92.png"/><Relationship Id="rId6" Type="http://schemas.openxmlformats.org/officeDocument/2006/relationships/hyperlink" Target="https://arxiv.org/abs/1810.01367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.png"/><Relationship Id="rId4" Type="http://schemas.openxmlformats.org/officeDocument/2006/relationships/image" Target="../media/image95.png"/><Relationship Id="rId5" Type="http://schemas.openxmlformats.org/officeDocument/2006/relationships/image" Target="../media/image112.png"/><Relationship Id="rId6" Type="http://schemas.openxmlformats.org/officeDocument/2006/relationships/image" Target="../media/image10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.png"/><Relationship Id="rId4" Type="http://schemas.openxmlformats.org/officeDocument/2006/relationships/image" Target="../media/image9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.png"/><Relationship Id="rId4" Type="http://schemas.openxmlformats.org/officeDocument/2006/relationships/image" Target="../media/image10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.png"/><Relationship Id="rId4" Type="http://schemas.openxmlformats.org/officeDocument/2006/relationships/image" Target="../media/image96.png"/><Relationship Id="rId5" Type="http://schemas.openxmlformats.org/officeDocument/2006/relationships/image" Target="../media/image94.png"/><Relationship Id="rId6" Type="http://schemas.openxmlformats.org/officeDocument/2006/relationships/image" Target="../media/image105.png"/><Relationship Id="rId7" Type="http://schemas.openxmlformats.org/officeDocument/2006/relationships/image" Target="../media/image113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.png"/><Relationship Id="rId4" Type="http://schemas.openxmlformats.org/officeDocument/2006/relationships/image" Target="../media/image94.png"/><Relationship Id="rId5" Type="http://schemas.openxmlformats.org/officeDocument/2006/relationships/image" Target="../media/image107.png"/><Relationship Id="rId6" Type="http://schemas.openxmlformats.org/officeDocument/2006/relationships/image" Target="../media/image111.gif"/><Relationship Id="rId7" Type="http://schemas.openxmlformats.org/officeDocument/2006/relationships/image" Target="../media/image104.gif"/><Relationship Id="rId8" Type="http://schemas.openxmlformats.org/officeDocument/2006/relationships/hyperlink" Target="https://www.youtube.com/playlist?list=PLHOaL7udqbt838aZTEQDK3MjQV7VBzmlS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.png"/><Relationship Id="rId4" Type="http://schemas.openxmlformats.org/officeDocument/2006/relationships/image" Target="../media/image10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.png"/><Relationship Id="rId4" Type="http://schemas.openxmlformats.org/officeDocument/2006/relationships/hyperlink" Target="https://www.cs.toronto.edu/~duvenaud/talks/ode-talk-google.pdf" TargetMode="External"/><Relationship Id="rId10" Type="http://schemas.openxmlformats.org/officeDocument/2006/relationships/hyperlink" Target="http://arxiv.org/abs/1806.07366" TargetMode="External"/><Relationship Id="rId9" Type="http://schemas.openxmlformats.org/officeDocument/2006/relationships/hyperlink" Target="https://math.mit.edu/~stevenj/18.336/adjoint.pdf" TargetMode="External"/><Relationship Id="rId5" Type="http://schemas.openxmlformats.org/officeDocument/2006/relationships/hyperlink" Target="https://www.reddit.com/r/MachineLearning/comments/ayb3bk/d_tensorflow_implementation_of_neural_ordinary/" TargetMode="External"/><Relationship Id="rId6" Type="http://schemas.openxmlformats.org/officeDocument/2006/relationships/hyperlink" Target="https://jontysinai.github.io/jekyll/update/2019/01/18/understanding-neural-odes.html" TargetMode="External"/><Relationship Id="rId7" Type="http://schemas.openxmlformats.org/officeDocument/2006/relationships/hyperlink" Target="https://rajatvd.github.io/Neural-ODE-Adversarial/" TargetMode="External"/><Relationship Id="rId8" Type="http://schemas.openxmlformats.org/officeDocument/2006/relationships/hyperlink" Target="http://arxiv.org/abs/1810.01367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2.png"/><Relationship Id="rId4" Type="http://schemas.openxmlformats.org/officeDocument/2006/relationships/image" Target="../media/image10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.png"/><Relationship Id="rId4" Type="http://schemas.openxmlformats.org/officeDocument/2006/relationships/image" Target="../media/image106.png"/><Relationship Id="rId5" Type="http://schemas.openxmlformats.org/officeDocument/2006/relationships/image" Target="../media/image110.png"/><Relationship Id="rId6" Type="http://schemas.openxmlformats.org/officeDocument/2006/relationships/image" Target="../media/image10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69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69.gif"/><Relationship Id="rId6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76200" y="11950"/>
            <a:ext cx="89907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ODE case study: Radioactive decay - differential form</a:t>
            </a:r>
            <a:endParaRPr b="1" sz="24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5" name="Google Shape;125;p22"/>
          <p:cNvSpPr txBox="1"/>
          <p:nvPr/>
        </p:nvSpPr>
        <p:spPr>
          <a:xfrm>
            <a:off x="318175" y="542525"/>
            <a:ext cx="8614200" cy="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b="1"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For example: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radioactive decay (with N being number of atoms/mass of radioactive material):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1583" y="1311750"/>
            <a:ext cx="2274925" cy="77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 txBox="1"/>
          <p:nvPr/>
        </p:nvSpPr>
        <p:spPr>
          <a:xfrm>
            <a:off x="318175" y="2218925"/>
            <a:ext cx="8614200" cy="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A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nalytical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solution: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6063" y="2218925"/>
            <a:ext cx="2080725" cy="46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32425" y="3197475"/>
            <a:ext cx="2380800" cy="86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87450" y="2864650"/>
            <a:ext cx="2776061" cy="188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224" y="1165881"/>
            <a:ext cx="2418934" cy="77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 txBox="1"/>
          <p:nvPr>
            <p:ph type="title"/>
          </p:nvPr>
        </p:nvSpPr>
        <p:spPr>
          <a:xfrm>
            <a:off x="76200" y="11950"/>
            <a:ext cx="89907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ODE case study: Radioactive decay - integral form  </a:t>
            </a:r>
            <a:endParaRPr b="1" sz="24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7" name="Google Shape;137;p23"/>
          <p:cNvSpPr txBox="1"/>
          <p:nvPr/>
        </p:nvSpPr>
        <p:spPr>
          <a:xfrm>
            <a:off x="318175" y="542525"/>
            <a:ext cx="8614200" cy="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Any differential equation of </a:t>
            </a:r>
            <a:r>
              <a:rPr lang="pl" sz="1800" u="sng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form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can be expressed in terms of </a:t>
            </a:r>
            <a:r>
              <a:rPr lang="pl" sz="1800" u="sng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integral</a:t>
            </a:r>
            <a:endParaRPr sz="1800" u="sng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38" name="Google Shape;138;p23"/>
          <p:cNvCxnSpPr/>
          <p:nvPr/>
        </p:nvCxnSpPr>
        <p:spPr>
          <a:xfrm flipH="1">
            <a:off x="2416025" y="915225"/>
            <a:ext cx="1507200" cy="463800"/>
          </a:xfrm>
          <a:prstGeom prst="straightConnector1">
            <a:avLst/>
          </a:prstGeom>
          <a:noFill/>
          <a:ln cap="flat" cmpd="sng" w="28575">
            <a:solidFill>
              <a:srgbClr val="4E938E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9" name="Google Shape;13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3500" y="1232425"/>
            <a:ext cx="3707650" cy="772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" name="Google Shape;140;p23"/>
          <p:cNvCxnSpPr/>
          <p:nvPr/>
        </p:nvCxnSpPr>
        <p:spPr>
          <a:xfrm flipH="1">
            <a:off x="6918925" y="982225"/>
            <a:ext cx="842100" cy="384600"/>
          </a:xfrm>
          <a:prstGeom prst="straightConnector1">
            <a:avLst/>
          </a:prstGeom>
          <a:noFill/>
          <a:ln cap="flat" cmpd="sng" w="28575">
            <a:solidFill>
              <a:srgbClr val="4E938E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2985" y="2760989"/>
            <a:ext cx="4631699" cy="8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 txBox="1"/>
          <p:nvPr>
            <p:ph type="title"/>
          </p:nvPr>
        </p:nvSpPr>
        <p:spPr>
          <a:xfrm>
            <a:off x="76200" y="11950"/>
            <a:ext cx="89907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ODE case study: Radioactive decay - numerical integration  </a:t>
            </a:r>
            <a:endParaRPr b="1" sz="24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7" name="Google Shape;147;p24"/>
          <p:cNvSpPr txBox="1"/>
          <p:nvPr/>
        </p:nvSpPr>
        <p:spPr>
          <a:xfrm>
            <a:off x="318175" y="542525"/>
            <a:ext cx="8614200" cy="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I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ntegral form of ODE: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8" name="Google Shape;148;p24"/>
          <p:cNvSpPr txBox="1"/>
          <p:nvPr/>
        </p:nvSpPr>
        <p:spPr>
          <a:xfrm>
            <a:off x="318175" y="1914125"/>
            <a:ext cx="8614200" cy="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We are going to use methods which will approximate the integral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The simplest approximation replaces integral with simple sum taking time at discrete time steps: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4775" y="1099150"/>
            <a:ext cx="3707650" cy="77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 txBox="1"/>
          <p:nvPr/>
        </p:nvSpPr>
        <p:spPr>
          <a:xfrm>
            <a:off x="6272275" y="1158881"/>
            <a:ext cx="27087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808080"/>
                </a:solidFill>
                <a:latin typeface="Fira Sans"/>
                <a:ea typeface="Fira Sans"/>
                <a:cs typeface="Fira Sans"/>
                <a:sym typeface="Fira Sans"/>
              </a:rPr>
              <a:t>solution at time t depends </a:t>
            </a:r>
            <a:endParaRPr>
              <a:solidFill>
                <a:srgbClr val="80808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808080"/>
                </a:solidFill>
                <a:latin typeface="Fira Sans"/>
                <a:ea typeface="Fira Sans"/>
                <a:cs typeface="Fira Sans"/>
                <a:sym typeface="Fira Sans"/>
              </a:rPr>
              <a:t>on all values at t’ &lt; t </a:t>
            </a:r>
            <a:endParaRPr>
              <a:solidFill>
                <a:srgbClr val="80808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1" name="Google Shape;151;p24"/>
          <p:cNvSpPr txBox="1"/>
          <p:nvPr/>
        </p:nvSpPr>
        <p:spPr>
          <a:xfrm>
            <a:off x="318175" y="3514325"/>
            <a:ext cx="8614200" cy="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Using shorter notation we get: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27700" y="3907900"/>
            <a:ext cx="3602249" cy="87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76200" y="11950"/>
            <a:ext cx="89907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ODE case study: Radioactive decay - </a:t>
            </a:r>
            <a:r>
              <a:rPr b="1" lang="pl" sz="24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numerical integration</a:t>
            </a:r>
            <a:endParaRPr b="1" sz="24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8" name="Google Shape;158;p25"/>
          <p:cNvSpPr txBox="1"/>
          <p:nvPr/>
        </p:nvSpPr>
        <p:spPr>
          <a:xfrm>
            <a:off x="318175" y="771125"/>
            <a:ext cx="8614200" cy="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Using shorter notation we get: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6375" y="1202300"/>
            <a:ext cx="3276099" cy="7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5"/>
          <p:cNvSpPr txBox="1"/>
          <p:nvPr/>
        </p:nvSpPr>
        <p:spPr>
          <a:xfrm>
            <a:off x="348675" y="3003425"/>
            <a:ext cx="8614200" cy="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From which we obtain following recurrence formula: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0799" y="2010400"/>
            <a:ext cx="5949024" cy="916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" name="Google Shape;162;p25"/>
          <p:cNvGrpSpPr/>
          <p:nvPr/>
        </p:nvGrpSpPr>
        <p:grpSpPr>
          <a:xfrm>
            <a:off x="1500800" y="2008950"/>
            <a:ext cx="3862375" cy="994475"/>
            <a:chOff x="1500800" y="2008950"/>
            <a:chExt cx="3862375" cy="994475"/>
          </a:xfrm>
        </p:grpSpPr>
        <p:sp>
          <p:nvSpPr>
            <p:cNvPr id="163" name="Google Shape;163;p25"/>
            <p:cNvSpPr/>
            <p:nvPr/>
          </p:nvSpPr>
          <p:spPr>
            <a:xfrm>
              <a:off x="2513775" y="2008950"/>
              <a:ext cx="2849400" cy="916800"/>
            </a:xfrm>
            <a:prstGeom prst="rect">
              <a:avLst/>
            </a:prstGeom>
            <a:noFill/>
            <a:ln cap="flat" cmpd="sng" w="19050">
              <a:solidFill>
                <a:srgbClr val="4E93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4" name="Google Shape;164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500800" y="2720525"/>
              <a:ext cx="591975" cy="2829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65" name="Google Shape;165;p25"/>
            <p:cNvCxnSpPr>
              <a:stCxn id="164" idx="3"/>
            </p:cNvCxnSpPr>
            <p:nvPr/>
          </p:nvCxnSpPr>
          <p:spPr>
            <a:xfrm flipH="1" rot="10800000">
              <a:off x="2092775" y="2690675"/>
              <a:ext cx="384300" cy="171300"/>
            </a:xfrm>
            <a:prstGeom prst="straightConnector1">
              <a:avLst/>
            </a:prstGeom>
            <a:noFill/>
            <a:ln cap="flat" cmpd="sng" w="19050">
              <a:solidFill>
                <a:srgbClr val="4E938E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66" name="Google Shape;166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35821" y="3558500"/>
            <a:ext cx="4672358" cy="57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 txBox="1"/>
          <p:nvPr/>
        </p:nvSpPr>
        <p:spPr>
          <a:xfrm>
            <a:off x="1500800" y="4132400"/>
            <a:ext cx="53337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808080"/>
                </a:solidFill>
                <a:latin typeface="Fira Sans"/>
                <a:ea typeface="Fira Sans"/>
                <a:cs typeface="Fira Sans"/>
                <a:sym typeface="Fira Sans"/>
              </a:rPr>
              <a:t>Euler’s method for solving differential equations.</a:t>
            </a:r>
            <a:endParaRPr>
              <a:solidFill>
                <a:srgbClr val="80808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808080"/>
                </a:solidFill>
                <a:latin typeface="Fira Sans"/>
                <a:ea typeface="Fira Sans"/>
                <a:cs typeface="Fira Sans"/>
                <a:sym typeface="Fira Sans"/>
              </a:rPr>
              <a:t>Same result can be obtained by approximating derivative in the original ODE problem</a:t>
            </a:r>
            <a:endParaRPr>
              <a:solidFill>
                <a:srgbClr val="80808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title"/>
          </p:nvPr>
        </p:nvSpPr>
        <p:spPr>
          <a:xfrm>
            <a:off x="76200" y="11950"/>
            <a:ext cx="89907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ODE case study: Radioactive decay - numerical integration</a:t>
            </a:r>
            <a:endParaRPr b="1" sz="24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3" name="Google Shape;173;p26"/>
          <p:cNvSpPr txBox="1"/>
          <p:nvPr/>
        </p:nvSpPr>
        <p:spPr>
          <a:xfrm>
            <a:off x="318175" y="771125"/>
            <a:ext cx="8614200" cy="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b="1"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Euler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method is the simplest method known: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7400" y="1239950"/>
            <a:ext cx="4672358" cy="5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2050" y="2033350"/>
            <a:ext cx="2732525" cy="243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9150" y="2112675"/>
            <a:ext cx="3698450" cy="25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88879" y="3174975"/>
            <a:ext cx="1693927" cy="57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76200" y="11950"/>
            <a:ext cx="89907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ODE case study: Towards black box solvers</a:t>
            </a:r>
            <a:endParaRPr b="1" sz="24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3" name="Google Shape;183;p27"/>
          <p:cNvSpPr txBox="1"/>
          <p:nvPr/>
        </p:nvSpPr>
        <p:spPr>
          <a:xfrm>
            <a:off x="318175" y="542525"/>
            <a:ext cx="8614200" cy="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Lets refactor this code a bit and create more general solver: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84" name="Google Shape;18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175" y="2482325"/>
            <a:ext cx="2732525" cy="243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450" y="1093075"/>
            <a:ext cx="3707650" cy="77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2250" y="1816900"/>
            <a:ext cx="4672358" cy="5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36775" y="1164300"/>
            <a:ext cx="3630950" cy="11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7"/>
          <p:cNvSpPr/>
          <p:nvPr/>
        </p:nvSpPr>
        <p:spPr>
          <a:xfrm>
            <a:off x="2702900" y="1269618"/>
            <a:ext cx="1275300" cy="396000"/>
          </a:xfrm>
          <a:prstGeom prst="rect">
            <a:avLst/>
          </a:prstGeom>
          <a:noFill/>
          <a:ln cap="flat" cmpd="sng" w="19050">
            <a:solidFill>
              <a:srgbClr val="4E93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9" name="Google Shape;189;p27"/>
          <p:cNvCxnSpPr>
            <a:stCxn id="188" idx="3"/>
          </p:cNvCxnSpPr>
          <p:nvPr/>
        </p:nvCxnSpPr>
        <p:spPr>
          <a:xfrm flipH="1" rot="10800000">
            <a:off x="3978200" y="1409418"/>
            <a:ext cx="1043400" cy="58200"/>
          </a:xfrm>
          <a:prstGeom prst="straightConnector1">
            <a:avLst/>
          </a:prstGeom>
          <a:noFill/>
          <a:ln cap="flat" cmpd="sng" w="19050">
            <a:solidFill>
              <a:srgbClr val="4E938E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0" name="Google Shape;190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51400" y="2482325"/>
            <a:ext cx="3707649" cy="246928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7"/>
          <p:cNvSpPr/>
          <p:nvPr/>
        </p:nvSpPr>
        <p:spPr>
          <a:xfrm>
            <a:off x="2898175" y="3526625"/>
            <a:ext cx="591900" cy="47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B74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7"/>
          <p:cNvSpPr/>
          <p:nvPr/>
        </p:nvSpPr>
        <p:spPr>
          <a:xfrm>
            <a:off x="4100000" y="4525822"/>
            <a:ext cx="1275300" cy="221100"/>
          </a:xfrm>
          <a:prstGeom prst="rect">
            <a:avLst/>
          </a:prstGeom>
          <a:noFill/>
          <a:ln cap="flat" cmpd="sng" w="19050">
            <a:solidFill>
              <a:srgbClr val="FFB7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3" name="Google Shape;193;p27"/>
          <p:cNvCxnSpPr>
            <a:endCxn id="192" idx="3"/>
          </p:cNvCxnSpPr>
          <p:nvPr/>
        </p:nvCxnSpPr>
        <p:spPr>
          <a:xfrm flipH="1">
            <a:off x="5375300" y="2983672"/>
            <a:ext cx="1983000" cy="1652700"/>
          </a:xfrm>
          <a:prstGeom prst="straightConnector1">
            <a:avLst/>
          </a:prstGeom>
          <a:noFill/>
          <a:ln cap="flat" cmpd="sng" w="19050">
            <a:solidFill>
              <a:srgbClr val="FFB74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4" name="Google Shape;194;p27"/>
          <p:cNvSpPr txBox="1"/>
          <p:nvPr/>
        </p:nvSpPr>
        <p:spPr>
          <a:xfrm>
            <a:off x="7359750" y="2654125"/>
            <a:ext cx="15558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integration of time variable</a:t>
            </a:r>
            <a:endParaRPr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5" name="Google Shape;195;p27"/>
          <p:cNvSpPr/>
          <p:nvPr/>
        </p:nvSpPr>
        <p:spPr>
          <a:xfrm>
            <a:off x="1750800" y="4336547"/>
            <a:ext cx="1275300" cy="221100"/>
          </a:xfrm>
          <a:prstGeom prst="rect">
            <a:avLst/>
          </a:prstGeom>
          <a:noFill/>
          <a:ln cap="flat" cmpd="sng" w="19050">
            <a:solidFill>
              <a:srgbClr val="FFB7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6" name="Google Shape;196;p27"/>
          <p:cNvCxnSpPr/>
          <p:nvPr/>
        </p:nvCxnSpPr>
        <p:spPr>
          <a:xfrm flipH="1" rot="10800000">
            <a:off x="4808575" y="2075093"/>
            <a:ext cx="496500" cy="83400"/>
          </a:xfrm>
          <a:prstGeom prst="straightConnector1">
            <a:avLst/>
          </a:prstGeom>
          <a:noFill/>
          <a:ln cap="flat" cmpd="sng" w="19050">
            <a:solidFill>
              <a:srgbClr val="4E938E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5625" y="2520725"/>
            <a:ext cx="3319175" cy="17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8"/>
          <p:cNvSpPr txBox="1"/>
          <p:nvPr>
            <p:ph type="title"/>
          </p:nvPr>
        </p:nvSpPr>
        <p:spPr>
          <a:xfrm>
            <a:off x="76200" y="11950"/>
            <a:ext cx="89907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ODE case study: Towards black box solvers</a:t>
            </a:r>
            <a:endParaRPr b="1" sz="24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3" name="Google Shape;203;p28"/>
          <p:cNvSpPr txBox="1"/>
          <p:nvPr/>
        </p:nvSpPr>
        <p:spPr>
          <a:xfrm>
            <a:off x="318175" y="542525"/>
            <a:ext cx="8614200" cy="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Implementation of more general solver 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Here we assume fixed grid approach, adaptive methods are possible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04" name="Google Shape;20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3775" y="1310675"/>
            <a:ext cx="2894700" cy="8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8797" y="2338813"/>
            <a:ext cx="3707649" cy="246928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8"/>
          <p:cNvSpPr/>
          <p:nvPr/>
        </p:nvSpPr>
        <p:spPr>
          <a:xfrm>
            <a:off x="3758475" y="2861375"/>
            <a:ext cx="591900" cy="47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B74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8"/>
          <p:cNvSpPr txBox="1"/>
          <p:nvPr/>
        </p:nvSpPr>
        <p:spPr>
          <a:xfrm>
            <a:off x="4002525" y="1463075"/>
            <a:ext cx="44175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400"/>
              <a:buFont typeface="Fira Sans"/>
              <a:buChar char="●"/>
            </a:pP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problem function, can be easily changed</a:t>
            </a:r>
            <a:endParaRPr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8" name="Google Shape;208;p28"/>
          <p:cNvSpPr txBox="1"/>
          <p:nvPr/>
        </p:nvSpPr>
        <p:spPr>
          <a:xfrm>
            <a:off x="4002525" y="1702176"/>
            <a:ext cx="44175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400"/>
              <a:buFont typeface="Fira Sans"/>
              <a:buChar char="●"/>
            </a:pP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example solver, can be easily changed</a:t>
            </a:r>
            <a:endParaRPr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9" name="Google Shape;209;p28"/>
          <p:cNvSpPr txBox="1"/>
          <p:nvPr/>
        </p:nvSpPr>
        <p:spPr>
          <a:xfrm>
            <a:off x="3959825" y="2093663"/>
            <a:ext cx="4795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A general fixed grid solver in 10 lines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10" name="Google Shape;210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92696" y="4326745"/>
            <a:ext cx="2931974" cy="69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8"/>
          <p:cNvSpPr txBox="1"/>
          <p:nvPr/>
        </p:nvSpPr>
        <p:spPr>
          <a:xfrm>
            <a:off x="4002525" y="1183700"/>
            <a:ext cx="44175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We would like to have:</a:t>
            </a:r>
            <a:endParaRPr b="1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type="title"/>
          </p:nvPr>
        </p:nvSpPr>
        <p:spPr>
          <a:xfrm>
            <a:off x="76200" y="11950"/>
            <a:ext cx="89907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ODE case study: Towards black box solvers</a:t>
            </a:r>
            <a:endParaRPr b="1" sz="24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7" name="Google Shape;217;p29"/>
          <p:cNvSpPr txBox="1"/>
          <p:nvPr/>
        </p:nvSpPr>
        <p:spPr>
          <a:xfrm>
            <a:off x="318175" y="542525"/>
            <a:ext cx="8614200" cy="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Implementing better solvers we can achieve better accuracy with less steps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18" name="Google Shape;21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000" y="1275125"/>
            <a:ext cx="3319175" cy="17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9"/>
          <p:cNvSpPr txBox="1"/>
          <p:nvPr/>
        </p:nvSpPr>
        <p:spPr>
          <a:xfrm>
            <a:off x="4009400" y="1061025"/>
            <a:ext cx="44898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400"/>
              <a:buFont typeface="Fira Sans"/>
              <a:buChar char="●"/>
            </a:pP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Euler method (explicit version)</a:t>
            </a:r>
            <a:endParaRPr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20" name="Google Shape;22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3551" y="1464075"/>
            <a:ext cx="2841475" cy="41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9"/>
          <p:cNvSpPr txBox="1"/>
          <p:nvPr/>
        </p:nvSpPr>
        <p:spPr>
          <a:xfrm>
            <a:off x="4009400" y="1975425"/>
            <a:ext cx="48315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400"/>
              <a:buFont typeface="Fira Sans"/>
              <a:buChar char="●"/>
            </a:pP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Midpoint method (or RK2) - 2nd order method</a:t>
            </a:r>
            <a:endParaRPr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22" name="Google Shape;22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5675" y="2386975"/>
            <a:ext cx="2923450" cy="73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9"/>
          <p:cNvSpPr txBox="1"/>
          <p:nvPr/>
        </p:nvSpPr>
        <p:spPr>
          <a:xfrm>
            <a:off x="549900" y="3043375"/>
            <a:ext cx="48315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400"/>
              <a:buFont typeface="Fira Sans"/>
              <a:buChar char="●"/>
            </a:pP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Euler vs Midpoint</a:t>
            </a:r>
            <a:endParaRPr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24" name="Google Shape;224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80050" y="3207034"/>
            <a:ext cx="2778825" cy="1854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0847" y="3489300"/>
            <a:ext cx="5380400" cy="6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9"/>
          <p:cNvSpPr txBox="1"/>
          <p:nvPr/>
        </p:nvSpPr>
        <p:spPr>
          <a:xfrm>
            <a:off x="549900" y="4186375"/>
            <a:ext cx="48315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400"/>
              <a:buFont typeface="Fira Sans"/>
              <a:buChar char="●"/>
            </a:pP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Midpoint has lower error (obviously) =&gt; </a:t>
            </a:r>
            <a:endParaRPr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/>
          <p:nvPr>
            <p:ph type="title"/>
          </p:nvPr>
        </p:nvSpPr>
        <p:spPr>
          <a:xfrm>
            <a:off x="76200" y="11950"/>
            <a:ext cx="89907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ODE case study: Towards black box solvers</a:t>
            </a:r>
            <a:endParaRPr b="1" sz="24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2" name="Google Shape;232;p30"/>
          <p:cNvSpPr txBox="1"/>
          <p:nvPr/>
        </p:nvSpPr>
        <p:spPr>
          <a:xfrm>
            <a:off x="318175" y="542525"/>
            <a:ext cx="8614200" cy="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b="1"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odeint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is a general purpose ODE solver, one must provide </a:t>
            </a:r>
            <a:r>
              <a:rPr b="1"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fun(t, h</a:t>
            </a:r>
            <a:r>
              <a:rPr b="1" baseline="-25000"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t</a:t>
            </a:r>
            <a:r>
              <a:rPr b="1"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)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, initial conditions, timesteps at which function will be evaluated and </a:t>
            </a:r>
            <a:r>
              <a:rPr b="1"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solver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3" name="Google Shape;233;p30"/>
          <p:cNvSpPr txBox="1"/>
          <p:nvPr/>
        </p:nvSpPr>
        <p:spPr>
          <a:xfrm>
            <a:off x="318175" y="1228325"/>
            <a:ext cx="8614200" cy="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there are plenty of ready to use </a:t>
            </a:r>
            <a:r>
              <a:rPr b="1"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black box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solvers: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○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fixed grid or adaptive methods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○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implicit or explicit methods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○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...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4" name="Google Shape;234;p30"/>
          <p:cNvSpPr txBox="1"/>
          <p:nvPr/>
        </p:nvSpPr>
        <p:spPr>
          <a:xfrm>
            <a:off x="318175" y="2447525"/>
            <a:ext cx="8614200" cy="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higher order methods like Runge–Kutta (RK4) or Adams–Bashforth  guarantee better numerical accuracy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5" name="Google Shape;235;p30"/>
          <p:cNvSpPr txBox="1"/>
          <p:nvPr/>
        </p:nvSpPr>
        <p:spPr>
          <a:xfrm>
            <a:off x="318175" y="3133325"/>
            <a:ext cx="8614200" cy="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all of them can be implemented in a common interface of form (e.g. scipy):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36" name="Google Shape;23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785225"/>
            <a:ext cx="3391175" cy="50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450" y="3697400"/>
            <a:ext cx="3642300" cy="81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0"/>
          <p:cNvSpPr txBox="1"/>
          <p:nvPr/>
        </p:nvSpPr>
        <p:spPr>
          <a:xfrm>
            <a:off x="318175" y="4504925"/>
            <a:ext cx="8614200" cy="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 u="sng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6"/>
              </a:rPr>
              <a:t>tf.contrib.integrate.odeint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&lt;- another example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/>
          <p:nvPr>
            <p:ph type="title"/>
          </p:nvPr>
        </p:nvSpPr>
        <p:spPr>
          <a:xfrm>
            <a:off x="76200" y="11950"/>
            <a:ext cx="89907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Integrating Neural Networks with ODE solver</a:t>
            </a:r>
            <a:endParaRPr b="1" sz="24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4" name="Google Shape;244;p31"/>
          <p:cNvSpPr txBox="1"/>
          <p:nvPr/>
        </p:nvSpPr>
        <p:spPr>
          <a:xfrm>
            <a:off x="318175" y="542525"/>
            <a:ext cx="8614200" cy="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b="1"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odeint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can be used to integrate response of some </a:t>
            </a:r>
            <a:r>
              <a:rPr b="1"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Neural Network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45" name="Google Shape;24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750" y="1246700"/>
            <a:ext cx="3319175" cy="17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7325" y="1483650"/>
            <a:ext cx="3684574" cy="155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1"/>
          <p:cNvSpPr txBox="1"/>
          <p:nvPr/>
        </p:nvSpPr>
        <p:spPr>
          <a:xfrm>
            <a:off x="3894713" y="1072875"/>
            <a:ext cx="44898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400"/>
              <a:buFont typeface="Fira Sans"/>
              <a:buChar char="●"/>
            </a:pP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Define some model with __call__ function</a:t>
            </a:r>
            <a:endParaRPr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8" name="Google Shape;248;p31"/>
          <p:cNvSpPr/>
          <p:nvPr/>
        </p:nvSpPr>
        <p:spPr>
          <a:xfrm>
            <a:off x="3581400" y="1819225"/>
            <a:ext cx="845100" cy="30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B74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5225" y="3662738"/>
            <a:ext cx="3831850" cy="60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1"/>
          <p:cNvSpPr txBox="1"/>
          <p:nvPr/>
        </p:nvSpPr>
        <p:spPr>
          <a:xfrm>
            <a:off x="-1" y="3083700"/>
            <a:ext cx="37746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400"/>
              <a:buFont typeface="Fira Sans"/>
              <a:buChar char="●"/>
            </a:pP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Integrate (small change in the solver definition)</a:t>
            </a:r>
            <a:endParaRPr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51" name="Google Shape;251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6075" y="4349350"/>
            <a:ext cx="2833471" cy="60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57975" y="3455750"/>
            <a:ext cx="2155659" cy="155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1"/>
          <p:cNvSpPr txBox="1"/>
          <p:nvPr/>
        </p:nvSpPr>
        <p:spPr>
          <a:xfrm>
            <a:off x="5348093" y="3131450"/>
            <a:ext cx="20799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400"/>
              <a:buFont typeface="Fira Sans"/>
              <a:buChar char="●"/>
            </a:pP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Plot history:</a:t>
            </a:r>
            <a:endParaRPr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4" name="Google Shape;254;p31"/>
          <p:cNvSpPr/>
          <p:nvPr/>
        </p:nvSpPr>
        <p:spPr>
          <a:xfrm rot="9232077">
            <a:off x="3293914" y="2743921"/>
            <a:ext cx="1118424" cy="32347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B74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1"/>
          <p:cNvSpPr/>
          <p:nvPr/>
        </p:nvSpPr>
        <p:spPr>
          <a:xfrm>
            <a:off x="3992575" y="3771775"/>
            <a:ext cx="1265400" cy="31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B74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55950" y="36175"/>
            <a:ext cx="2061022" cy="57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4266875" y="1912800"/>
            <a:ext cx="4683900" cy="13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Neural Ordinary Differential Equations</a:t>
            </a:r>
            <a:endParaRPr b="1" sz="24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9" name="Google Shape;5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900" y="1058550"/>
            <a:ext cx="3830075" cy="271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/>
          <p:nvPr>
            <p:ph type="title"/>
          </p:nvPr>
        </p:nvSpPr>
        <p:spPr>
          <a:xfrm>
            <a:off x="76200" y="11950"/>
            <a:ext cx="89907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Integrating Neural Networks - ResNet analogy</a:t>
            </a:r>
            <a:endParaRPr b="1" sz="24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2" name="Google Shape;262;p32"/>
          <p:cNvSpPr txBox="1"/>
          <p:nvPr/>
        </p:nvSpPr>
        <p:spPr>
          <a:xfrm>
            <a:off x="318175" y="542525"/>
            <a:ext cx="8614200" cy="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Euler method is the simplest one: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63" name="Google Shape;26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551" y="988853"/>
            <a:ext cx="4672358" cy="57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2"/>
          <p:cNvSpPr txBox="1"/>
          <p:nvPr/>
        </p:nvSpPr>
        <p:spPr>
          <a:xfrm>
            <a:off x="318175" y="1609325"/>
            <a:ext cx="4672200" cy="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Some people find this equation similar to </a:t>
            </a:r>
            <a:r>
              <a:rPr b="1"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ResNet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skip connection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65" name="Google Shape;26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025" y="2454225"/>
            <a:ext cx="3618600" cy="47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2"/>
          <p:cNvSpPr txBox="1"/>
          <p:nvPr/>
        </p:nvSpPr>
        <p:spPr>
          <a:xfrm>
            <a:off x="403075" y="2933225"/>
            <a:ext cx="43953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808080"/>
                </a:solidFill>
                <a:latin typeface="Fira Sans"/>
                <a:ea typeface="Fira Sans"/>
                <a:cs typeface="Fira Sans"/>
                <a:sym typeface="Fira Sans"/>
              </a:rPr>
              <a:t>l - enumerates layers</a:t>
            </a:r>
            <a:endParaRPr>
              <a:solidFill>
                <a:srgbClr val="80808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67" name="Google Shape;26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2249" y="685725"/>
            <a:ext cx="3542725" cy="3610426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2"/>
          <p:cNvSpPr txBox="1"/>
          <p:nvPr/>
        </p:nvSpPr>
        <p:spPr>
          <a:xfrm>
            <a:off x="318175" y="3361925"/>
            <a:ext cx="4672200" cy="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However, each step in </a:t>
            </a:r>
            <a:r>
              <a:rPr b="1"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ResNet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has its own parameters, here are reusable!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Nevertheless a 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possible connection between </a:t>
            </a:r>
            <a:r>
              <a:rPr b="1"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NeuralODEs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and skip connections in an 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interesting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question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3"/>
          <p:cNvSpPr txBox="1"/>
          <p:nvPr>
            <p:ph type="title"/>
          </p:nvPr>
        </p:nvSpPr>
        <p:spPr>
          <a:xfrm>
            <a:off x="76200" y="11950"/>
            <a:ext cx="89907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Integrating Neural Networks - black box solvers</a:t>
            </a:r>
            <a:endParaRPr b="1" sz="24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4" name="Google Shape;274;p33"/>
          <p:cNvSpPr txBox="1"/>
          <p:nvPr/>
        </p:nvSpPr>
        <p:spPr>
          <a:xfrm>
            <a:off x="318175" y="542525"/>
            <a:ext cx="8614200" cy="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We can use existing (and efficient) implementation of solvers to </a:t>
            </a:r>
            <a:r>
              <a:rPr b="1"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integrate NNs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dynamics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The </a:t>
            </a:r>
            <a:r>
              <a:rPr b="1"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memory cost is O(1)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, due to </a:t>
            </a:r>
            <a:r>
              <a:rPr b="1"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reversibility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i.e. we don’t need to store all activations in the graph, we can easily recover them by backward integration (i.e. time reversed integration)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Complex dynamics can be modeled with fewer parameters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We can control </a:t>
            </a:r>
            <a:r>
              <a:rPr b="1"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accuracy/speed trade-off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with adaptive solvers by setting </a:t>
            </a:r>
            <a:r>
              <a:rPr b="1"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lower/higher error </a:t>
            </a:r>
            <a:r>
              <a:rPr b="1"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tolerances</a:t>
            </a:r>
            <a:endParaRPr b="1"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Hidden states can be accessed at any value of t - </a:t>
            </a:r>
            <a:r>
              <a:rPr b="1"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no discrete time steps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as in RestNet skip connection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 txBox="1"/>
          <p:nvPr>
            <p:ph type="title"/>
          </p:nvPr>
        </p:nvSpPr>
        <p:spPr>
          <a:xfrm>
            <a:off x="76200" y="11950"/>
            <a:ext cx="89907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NeuralODE - forward mode integration summary</a:t>
            </a:r>
            <a:endParaRPr b="1" sz="24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0" name="Google Shape;280;p34"/>
          <p:cNvSpPr txBox="1"/>
          <p:nvPr/>
        </p:nvSpPr>
        <p:spPr>
          <a:xfrm>
            <a:off x="318175" y="542525"/>
            <a:ext cx="86142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So far we have discussed: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1" name="Google Shape;281;p34"/>
          <p:cNvSpPr txBox="1"/>
          <p:nvPr/>
        </p:nvSpPr>
        <p:spPr>
          <a:xfrm>
            <a:off x="318175" y="923525"/>
            <a:ext cx="86142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New type of NNs where ResNet-like skip connection 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82" name="Google Shape;28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0400" y="1362700"/>
            <a:ext cx="2715625" cy="5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4"/>
          <p:cNvSpPr txBox="1"/>
          <p:nvPr/>
        </p:nvSpPr>
        <p:spPr>
          <a:xfrm>
            <a:off x="318175" y="1837925"/>
            <a:ext cx="86142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is replaced by ODE (a new type of NN)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84" name="Google Shape;28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4825" y="2220050"/>
            <a:ext cx="2526001" cy="70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4"/>
          <p:cNvSpPr txBox="1"/>
          <p:nvPr/>
        </p:nvSpPr>
        <p:spPr>
          <a:xfrm>
            <a:off x="318175" y="2904725"/>
            <a:ext cx="86142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ODE is then solved with black box solver accessed e.g. via </a:t>
            </a:r>
            <a:r>
              <a:rPr b="1"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odeint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function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86" name="Google Shape;28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950" y="3768225"/>
            <a:ext cx="8839200" cy="765997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4"/>
          <p:cNvSpPr txBox="1"/>
          <p:nvPr/>
        </p:nvSpPr>
        <p:spPr>
          <a:xfrm>
            <a:off x="318175" y="3285725"/>
            <a:ext cx="86142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Output state is then used to compute some loss: 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8" name="Google Shape;288;p34"/>
          <p:cNvSpPr txBox="1"/>
          <p:nvPr/>
        </p:nvSpPr>
        <p:spPr>
          <a:xfrm>
            <a:off x="318175" y="4504925"/>
            <a:ext cx="86142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This loss is then used to compute gradients, </a:t>
            </a:r>
            <a:r>
              <a:rPr b="1" lang="pl" sz="1800">
                <a:solidFill>
                  <a:srgbClr val="CC0000"/>
                </a:solidFill>
                <a:latin typeface="Fira Sans"/>
                <a:ea typeface="Fira Sans"/>
                <a:cs typeface="Fira Sans"/>
                <a:sym typeface="Fira Sans"/>
              </a:rPr>
              <a:t>but how to do it?</a:t>
            </a:r>
            <a:endParaRPr b="1" sz="1800">
              <a:solidFill>
                <a:srgbClr val="CC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/>
          <p:nvPr>
            <p:ph type="title"/>
          </p:nvPr>
        </p:nvSpPr>
        <p:spPr>
          <a:xfrm>
            <a:off x="3118200" y="2179600"/>
            <a:ext cx="45792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Backpropagating through NeuralODEs - a naive approach</a:t>
            </a:r>
            <a:endParaRPr b="1" sz="24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94" name="Google Shape;294;p35"/>
          <p:cNvSpPr/>
          <p:nvPr/>
        </p:nvSpPr>
        <p:spPr>
          <a:xfrm>
            <a:off x="1676975" y="1125875"/>
            <a:ext cx="1303500" cy="26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 txBox="1"/>
          <p:nvPr>
            <p:ph type="title"/>
          </p:nvPr>
        </p:nvSpPr>
        <p:spPr>
          <a:xfrm>
            <a:off x="76200" y="11950"/>
            <a:ext cx="89907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NeuralODE</a:t>
            </a:r>
            <a:r>
              <a:rPr b="1" lang="pl" sz="24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- naive backpropagation</a:t>
            </a:r>
            <a:endParaRPr b="1" sz="24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0" name="Google Shape;300;p36"/>
          <p:cNvSpPr txBox="1"/>
          <p:nvPr/>
        </p:nvSpPr>
        <p:spPr>
          <a:xfrm>
            <a:off x="318175" y="542525"/>
            <a:ext cx="46983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When using Euler method to solve ODE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1" name="Google Shape;301;p36"/>
          <p:cNvSpPr txBox="1"/>
          <p:nvPr/>
        </p:nvSpPr>
        <p:spPr>
          <a:xfrm>
            <a:off x="318175" y="999725"/>
            <a:ext cx="86142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solver update step can be written as ResNet skip connection block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2" name="Google Shape;302;p36"/>
          <p:cNvSpPr txBox="1"/>
          <p:nvPr/>
        </p:nvSpPr>
        <p:spPr>
          <a:xfrm>
            <a:off x="318175" y="1837925"/>
            <a:ext cx="86142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after</a:t>
            </a:r>
            <a:r>
              <a:rPr b="1"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k-steps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we get just regular ResNet architecture build from </a:t>
            </a:r>
            <a:r>
              <a:rPr b="1"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k blocks</a:t>
            </a:r>
            <a:endParaRPr b="1"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03" name="Google Shape;30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8950" y="1426725"/>
            <a:ext cx="3618600" cy="4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6475" y="470448"/>
            <a:ext cx="3128276" cy="6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1598" y="2439113"/>
            <a:ext cx="3462325" cy="115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68876" y="4389575"/>
            <a:ext cx="3128275" cy="720491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6"/>
          <p:cNvSpPr txBox="1"/>
          <p:nvPr/>
        </p:nvSpPr>
        <p:spPr>
          <a:xfrm>
            <a:off x="318175" y="3742925"/>
            <a:ext cx="55143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gradient of loss can be easily computed</a:t>
            </a:r>
            <a:b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with existing methods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08" name="Google Shape;308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51725" y="2260800"/>
            <a:ext cx="2888625" cy="2771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9" name="Google Shape;309;p36"/>
          <p:cNvCxnSpPr/>
          <p:nvPr/>
        </p:nvCxnSpPr>
        <p:spPr>
          <a:xfrm rot="10800000">
            <a:off x="4233825" y="2453825"/>
            <a:ext cx="2207400" cy="976500"/>
          </a:xfrm>
          <a:prstGeom prst="straightConnector1">
            <a:avLst/>
          </a:prstGeom>
          <a:noFill/>
          <a:ln cap="flat" cmpd="sng" w="19050">
            <a:solidFill>
              <a:srgbClr val="4E938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" name="Google Shape;310;p36"/>
          <p:cNvCxnSpPr/>
          <p:nvPr/>
        </p:nvCxnSpPr>
        <p:spPr>
          <a:xfrm flipH="1">
            <a:off x="4260825" y="3443725"/>
            <a:ext cx="2180400" cy="160500"/>
          </a:xfrm>
          <a:prstGeom prst="straightConnector1">
            <a:avLst/>
          </a:prstGeom>
          <a:noFill/>
          <a:ln cap="flat" cmpd="sng" w="19050">
            <a:solidFill>
              <a:srgbClr val="4E938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" name="Google Shape;311;p36"/>
          <p:cNvCxnSpPr/>
          <p:nvPr/>
        </p:nvCxnSpPr>
        <p:spPr>
          <a:xfrm flipH="1" rot="10800000">
            <a:off x="4797151" y="4286620"/>
            <a:ext cx="1436700" cy="463200"/>
          </a:xfrm>
          <a:prstGeom prst="straightConnector1">
            <a:avLst/>
          </a:prstGeom>
          <a:noFill/>
          <a:ln cap="flat" cmpd="sng" w="19050">
            <a:solidFill>
              <a:srgbClr val="4E938E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12" name="Google Shape;312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21176" y="1458050"/>
            <a:ext cx="2841475" cy="41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7"/>
          <p:cNvSpPr txBox="1"/>
          <p:nvPr>
            <p:ph type="title"/>
          </p:nvPr>
        </p:nvSpPr>
        <p:spPr>
          <a:xfrm>
            <a:off x="76200" y="11950"/>
            <a:ext cx="89907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NeuralODE - naive backpropagation</a:t>
            </a:r>
            <a:endParaRPr b="1" sz="24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8" name="Google Shape;318;p37"/>
          <p:cNvSpPr txBox="1"/>
          <p:nvPr/>
        </p:nvSpPr>
        <p:spPr>
          <a:xfrm>
            <a:off x="318175" y="542525"/>
            <a:ext cx="78687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Many higher order solvers are also differentiable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9" name="Google Shape;319;p37"/>
          <p:cNvSpPr txBox="1"/>
          <p:nvPr/>
        </p:nvSpPr>
        <p:spPr>
          <a:xfrm>
            <a:off x="318175" y="923525"/>
            <a:ext cx="86142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For example Midpoint (RK2), RK4 updates are easily differentiable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20" name="Google Shape;32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0800" y="1374950"/>
            <a:ext cx="2923450" cy="73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7"/>
          <p:cNvSpPr txBox="1"/>
          <p:nvPr/>
        </p:nvSpPr>
        <p:spPr>
          <a:xfrm>
            <a:off x="318175" y="2752325"/>
            <a:ext cx="86142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for example we want to integrate dynamical systems through </a:t>
            </a:r>
            <a:r>
              <a:rPr b="1"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1M timesteps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, this would correspond to roughly 1M layer NN, so we will end up with memory issues,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b="1"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memory issues </a:t>
            </a:r>
            <a:r>
              <a:rPr b="1"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arise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because we </a:t>
            </a:r>
            <a:r>
              <a:rPr b="1"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need to store all activations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in the graph and higher order solvers even more activations,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b="1"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backpropagation through adaptive solvers maybe infeasible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due to numerical errors, instability or just non-differentiability of the solver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22" name="Google Shape;322;p37"/>
          <p:cNvSpPr txBox="1"/>
          <p:nvPr>
            <p:ph type="title"/>
          </p:nvPr>
        </p:nvSpPr>
        <p:spPr>
          <a:xfrm>
            <a:off x="76200" y="2145550"/>
            <a:ext cx="89907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FFB74B"/>
                </a:solidFill>
                <a:latin typeface="Fira Sans"/>
                <a:ea typeface="Fira Sans"/>
                <a:cs typeface="Fira Sans"/>
                <a:sym typeface="Fira Sans"/>
              </a:rPr>
              <a:t>When naive backpropagation fails ?</a:t>
            </a:r>
            <a:endParaRPr b="1" sz="2400">
              <a:solidFill>
                <a:srgbClr val="FFB74B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8"/>
          <p:cNvSpPr txBox="1"/>
          <p:nvPr>
            <p:ph type="title"/>
          </p:nvPr>
        </p:nvSpPr>
        <p:spPr>
          <a:xfrm>
            <a:off x="3118200" y="2179600"/>
            <a:ext cx="45792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Backpropagating through NeuralODEs - adjoint method</a:t>
            </a:r>
            <a:endParaRPr b="1" sz="24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28" name="Google Shape;32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275" y="1323825"/>
            <a:ext cx="3258600" cy="2388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8"/>
          <p:cNvSpPr/>
          <p:nvPr/>
        </p:nvSpPr>
        <p:spPr>
          <a:xfrm>
            <a:off x="1676975" y="1125875"/>
            <a:ext cx="1303500" cy="26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9"/>
          <p:cNvSpPr txBox="1"/>
          <p:nvPr>
            <p:ph type="title"/>
          </p:nvPr>
        </p:nvSpPr>
        <p:spPr>
          <a:xfrm>
            <a:off x="76200" y="11950"/>
            <a:ext cx="89907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NeuralODE - adjoint method </a:t>
            </a:r>
            <a:endParaRPr b="1" sz="24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5" name="Google Shape;335;p39"/>
          <p:cNvSpPr txBox="1"/>
          <p:nvPr/>
        </p:nvSpPr>
        <p:spPr>
          <a:xfrm>
            <a:off x="318175" y="542525"/>
            <a:ext cx="81966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b="1"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Adjoint method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has been developed to overcome mentioned problems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6" name="Google Shape;336;p39"/>
          <p:cNvSpPr txBox="1"/>
          <p:nvPr/>
        </p:nvSpPr>
        <p:spPr>
          <a:xfrm>
            <a:off x="318175" y="923525"/>
            <a:ext cx="86142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i="1"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Adjoint sensitivity method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has long history: (Pontryagin et al., </a:t>
            </a:r>
            <a:r>
              <a:rPr b="1"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1962!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)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7" name="Google Shape;337;p39"/>
          <p:cNvSpPr txBox="1"/>
          <p:nvPr/>
        </p:nvSpPr>
        <p:spPr>
          <a:xfrm>
            <a:off x="318175" y="1304525"/>
            <a:ext cx="86142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b="1"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Adjoint method 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can be understand as a 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continuous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version of chain rule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8" name="Google Shape;338;p39"/>
          <p:cNvSpPr txBox="1"/>
          <p:nvPr/>
        </p:nvSpPr>
        <p:spPr>
          <a:xfrm>
            <a:off x="318175" y="1685525"/>
            <a:ext cx="86142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b="1"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Chain rule: 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Consider following sequence of operations (</a:t>
            </a:r>
            <a:r>
              <a:rPr i="1"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L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is a scalar loss): 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9" name="Google Shape;339;p39"/>
          <p:cNvSpPr txBox="1"/>
          <p:nvPr/>
        </p:nvSpPr>
        <p:spPr>
          <a:xfrm>
            <a:off x="318175" y="2828525"/>
            <a:ext cx="86142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We can compute gradient of L w.r.t input state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using chain rule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40" name="Google Shape;340;p39"/>
          <p:cNvSpPr txBox="1"/>
          <p:nvPr/>
        </p:nvSpPr>
        <p:spPr>
          <a:xfrm>
            <a:off x="318175" y="4047725"/>
            <a:ext cx="86142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This formula is a core of any Deep Learning autograd implementation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41" name="Google Shape;34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8200" y="2066525"/>
            <a:ext cx="2126074" cy="865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2062" y="3290850"/>
            <a:ext cx="2558349" cy="80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0"/>
          <p:cNvSpPr txBox="1"/>
          <p:nvPr>
            <p:ph type="title"/>
          </p:nvPr>
        </p:nvSpPr>
        <p:spPr>
          <a:xfrm>
            <a:off x="76200" y="11950"/>
            <a:ext cx="89907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NeuralODE - adjoint method (derivation)</a:t>
            </a:r>
            <a:endParaRPr b="1" sz="24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48" name="Google Shape;348;p40"/>
          <p:cNvSpPr txBox="1"/>
          <p:nvPr/>
        </p:nvSpPr>
        <p:spPr>
          <a:xfrm>
            <a:off x="318175" y="466325"/>
            <a:ext cx="48522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Consider following sequence of operations (</a:t>
            </a:r>
            <a:r>
              <a:rPr i="1"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L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is a scalar loss) 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49" name="Google Shape;349;p40"/>
          <p:cNvSpPr txBox="1"/>
          <p:nvPr/>
        </p:nvSpPr>
        <p:spPr>
          <a:xfrm>
            <a:off x="318175" y="1075925"/>
            <a:ext cx="4131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We can compute gradient of L w.r.t input state using chain rule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0" name="Google Shape;350;p40"/>
          <p:cNvSpPr txBox="1"/>
          <p:nvPr/>
        </p:nvSpPr>
        <p:spPr>
          <a:xfrm>
            <a:off x="318175" y="1837925"/>
            <a:ext cx="86142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We are 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interested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in infinitesimal (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continuous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) change in hidden state: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51" name="Google Shape;35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938" y="2243400"/>
            <a:ext cx="7930276" cy="809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2" name="Google Shape;352;p40"/>
          <p:cNvCxnSpPr>
            <a:stCxn id="353" idx="0"/>
            <a:endCxn id="354" idx="1"/>
          </p:cNvCxnSpPr>
          <p:nvPr/>
        </p:nvCxnSpPr>
        <p:spPr>
          <a:xfrm flipH="1" rot="10800000">
            <a:off x="1111350" y="624926"/>
            <a:ext cx="3831600" cy="1858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5" name="Google Shape;355;p40"/>
          <p:cNvSpPr txBox="1"/>
          <p:nvPr/>
        </p:nvSpPr>
        <p:spPr>
          <a:xfrm>
            <a:off x="318175" y="2980925"/>
            <a:ext cx="86142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Same </a:t>
            </a:r>
            <a:r>
              <a:rPr b="1"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chain rule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can be applied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56" name="Google Shape;35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3035" y="445575"/>
            <a:ext cx="1787927" cy="68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62999" y="1166472"/>
            <a:ext cx="2151450" cy="638553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0"/>
          <p:cNvSpPr/>
          <p:nvPr/>
        </p:nvSpPr>
        <p:spPr>
          <a:xfrm>
            <a:off x="4942975" y="460625"/>
            <a:ext cx="615300" cy="328800"/>
          </a:xfrm>
          <a:prstGeom prst="rect">
            <a:avLst/>
          </a:prstGeom>
          <a:noFill/>
          <a:ln cap="flat" cmpd="sng" w="19050">
            <a:solidFill>
              <a:srgbClr val="FFB7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0"/>
          <p:cNvSpPr/>
          <p:nvPr/>
        </p:nvSpPr>
        <p:spPr>
          <a:xfrm>
            <a:off x="583950" y="2483726"/>
            <a:ext cx="1054800" cy="357900"/>
          </a:xfrm>
          <a:prstGeom prst="rect">
            <a:avLst/>
          </a:prstGeom>
          <a:noFill/>
          <a:ln cap="flat" cmpd="sng" w="19050">
            <a:solidFill>
              <a:srgbClr val="FFB7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8" name="Google Shape;358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54825" y="3437700"/>
            <a:ext cx="3434329" cy="6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89375" y="4293375"/>
            <a:ext cx="1671800" cy="7261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0"/>
          <p:cNvSpPr txBox="1"/>
          <p:nvPr/>
        </p:nvSpPr>
        <p:spPr>
          <a:xfrm>
            <a:off x="318175" y="4086450"/>
            <a:ext cx="86142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b="1"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Adjoint state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is defined as: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61" name="Google Shape;361;p40"/>
          <p:cNvSpPr/>
          <p:nvPr/>
        </p:nvSpPr>
        <p:spPr>
          <a:xfrm>
            <a:off x="2685500" y="3390714"/>
            <a:ext cx="1054800" cy="809400"/>
          </a:xfrm>
          <a:prstGeom prst="rect">
            <a:avLst/>
          </a:prstGeom>
          <a:noFill/>
          <a:ln cap="flat" cmpd="sng" w="19050">
            <a:solidFill>
              <a:srgbClr val="FFB7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2" name="Google Shape;362;p40"/>
          <p:cNvCxnSpPr>
            <a:stCxn id="361" idx="0"/>
          </p:cNvCxnSpPr>
          <p:nvPr/>
        </p:nvCxnSpPr>
        <p:spPr>
          <a:xfrm flipH="1" rot="10800000">
            <a:off x="3212900" y="1647714"/>
            <a:ext cx="1730100" cy="1743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3" name="Google Shape;363;p40"/>
          <p:cNvSpPr/>
          <p:nvPr/>
        </p:nvSpPr>
        <p:spPr>
          <a:xfrm>
            <a:off x="4985200" y="1149275"/>
            <a:ext cx="615300" cy="638400"/>
          </a:xfrm>
          <a:prstGeom prst="rect">
            <a:avLst/>
          </a:prstGeom>
          <a:noFill/>
          <a:ln cap="flat" cmpd="sng" w="19050">
            <a:solidFill>
              <a:srgbClr val="FFB7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0113" y="2482979"/>
            <a:ext cx="2650225" cy="64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8125" y="767975"/>
            <a:ext cx="6812552" cy="695341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1"/>
          <p:cNvSpPr txBox="1"/>
          <p:nvPr>
            <p:ph type="title"/>
          </p:nvPr>
        </p:nvSpPr>
        <p:spPr>
          <a:xfrm>
            <a:off x="76200" y="11950"/>
            <a:ext cx="89907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NeuralODE - adjoint method </a:t>
            </a:r>
            <a:endParaRPr b="1" sz="24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1" name="Google Shape;371;p41"/>
          <p:cNvSpPr txBox="1"/>
          <p:nvPr/>
        </p:nvSpPr>
        <p:spPr>
          <a:xfrm>
            <a:off x="318175" y="466325"/>
            <a:ext cx="86142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An 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infinitesimal change in the hidden state (1)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2" name="Google Shape;372;p41"/>
          <p:cNvSpPr txBox="1"/>
          <p:nvPr/>
        </p:nvSpPr>
        <p:spPr>
          <a:xfrm>
            <a:off x="318175" y="1456925"/>
            <a:ext cx="86142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Continuous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b="1"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chain rule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can be applied (2):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73" name="Google Shape;373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3446" y="1395208"/>
            <a:ext cx="2967229" cy="55352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1"/>
          <p:cNvSpPr txBox="1"/>
          <p:nvPr/>
        </p:nvSpPr>
        <p:spPr>
          <a:xfrm>
            <a:off x="318175" y="2011606"/>
            <a:ext cx="44709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b="1"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Adjoint state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is defined as (3):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75" name="Google Shape;375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53509" y="1941469"/>
            <a:ext cx="1518314" cy="614099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1"/>
          <p:cNvSpPr txBox="1"/>
          <p:nvPr/>
        </p:nvSpPr>
        <p:spPr>
          <a:xfrm>
            <a:off x="318175" y="2581075"/>
            <a:ext cx="44709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From Eq.(2) and Eq.(3) we get (4):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7" name="Google Shape;377;p41"/>
          <p:cNvSpPr txBox="1"/>
          <p:nvPr/>
        </p:nvSpPr>
        <p:spPr>
          <a:xfrm>
            <a:off x="318175" y="3038275"/>
            <a:ext cx="84171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By combining all equations above we can derive differential equation which describes dynamics of adjoint state: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78" name="Google Shape;378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73394" y="3772558"/>
            <a:ext cx="2989641" cy="656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36664" y="3758794"/>
            <a:ext cx="2381681" cy="682704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1"/>
          <p:cNvSpPr txBox="1"/>
          <p:nvPr/>
        </p:nvSpPr>
        <p:spPr>
          <a:xfrm>
            <a:off x="2182200" y="4395250"/>
            <a:ext cx="43953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808080"/>
                </a:solidFill>
                <a:latin typeface="Fira Sans"/>
                <a:ea typeface="Fira Sans"/>
                <a:cs typeface="Fira Sans"/>
                <a:sym typeface="Fira Sans"/>
              </a:rPr>
              <a:t>full proof in paper</a:t>
            </a:r>
            <a:endParaRPr>
              <a:solidFill>
                <a:srgbClr val="80808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1" name="Google Shape;381;p41"/>
          <p:cNvSpPr txBox="1"/>
          <p:nvPr/>
        </p:nvSpPr>
        <p:spPr>
          <a:xfrm>
            <a:off x="7226400" y="3905200"/>
            <a:ext cx="18405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1200">
                <a:solidFill>
                  <a:srgbClr val="CC0000"/>
                </a:solidFill>
                <a:latin typeface="Fira Sans"/>
                <a:ea typeface="Fira Sans"/>
                <a:cs typeface="Fira Sans"/>
                <a:sym typeface="Fira Sans"/>
              </a:rPr>
              <a:t>should be </a:t>
            </a:r>
            <a:r>
              <a:rPr b="1" i="1" lang="pl" sz="1200">
                <a:solidFill>
                  <a:srgbClr val="CC0000"/>
                </a:solidFill>
                <a:latin typeface="Fira Sans"/>
                <a:ea typeface="Fira Sans"/>
                <a:cs typeface="Fira Sans"/>
                <a:sym typeface="Fira Sans"/>
              </a:rPr>
              <a:t>h</a:t>
            </a:r>
            <a:r>
              <a:rPr i="1" lang="pl" sz="1200">
                <a:solidFill>
                  <a:srgbClr val="CC0000"/>
                </a:solidFill>
                <a:latin typeface="Fira Sans"/>
                <a:ea typeface="Fira Sans"/>
                <a:cs typeface="Fira Sans"/>
                <a:sym typeface="Fira Sans"/>
              </a:rPr>
              <a:t> instead of </a:t>
            </a:r>
            <a:r>
              <a:rPr b="1" i="1" lang="pl" sz="1200">
                <a:solidFill>
                  <a:srgbClr val="CC0000"/>
                </a:solidFill>
                <a:latin typeface="Fira Sans"/>
                <a:ea typeface="Fira Sans"/>
                <a:cs typeface="Fira Sans"/>
                <a:sym typeface="Fira Sans"/>
              </a:rPr>
              <a:t>z</a:t>
            </a:r>
            <a:endParaRPr b="1" i="1" sz="1200">
              <a:solidFill>
                <a:srgbClr val="CC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4266875" y="1912800"/>
            <a:ext cx="4683900" cy="13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Neural Ordinary Differential Equations</a:t>
            </a:r>
            <a:endParaRPr b="1" sz="24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4E938E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Best paper award at </a:t>
            </a:r>
            <a:r>
              <a:rPr lang="pl" sz="1800" u="sng">
                <a:solidFill>
                  <a:schemeClr val="hlink"/>
                </a:solidFill>
                <a:latin typeface="Fira Sans Light"/>
                <a:ea typeface="Fira Sans Light"/>
                <a:cs typeface="Fira Sans Light"/>
                <a:sym typeface="Fira Sans Light"/>
                <a:hlinkClick r:id="rId4"/>
              </a:rPr>
              <a:t>NeurIPS 2018</a:t>
            </a:r>
            <a:endParaRPr sz="1800">
              <a:solidFill>
                <a:srgbClr val="4E938E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900" y="1058550"/>
            <a:ext cx="3830075" cy="271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692" y="2056173"/>
            <a:ext cx="2826124" cy="65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1675" y="960425"/>
            <a:ext cx="1881602" cy="57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2"/>
          <p:cNvSpPr txBox="1"/>
          <p:nvPr>
            <p:ph type="title"/>
          </p:nvPr>
        </p:nvSpPr>
        <p:spPr>
          <a:xfrm>
            <a:off x="76200" y="11950"/>
            <a:ext cx="89907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NeuralODE - adjoint method </a:t>
            </a:r>
            <a:endParaRPr b="1" sz="24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9" name="Google Shape;389;p42"/>
          <p:cNvSpPr txBox="1"/>
          <p:nvPr/>
        </p:nvSpPr>
        <p:spPr>
          <a:xfrm>
            <a:off x="318175" y="542525"/>
            <a:ext cx="86142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Final formulas: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" name="Google Shape;390;p42"/>
          <p:cNvSpPr txBox="1"/>
          <p:nvPr/>
        </p:nvSpPr>
        <p:spPr>
          <a:xfrm>
            <a:off x="4260350" y="1571225"/>
            <a:ext cx="29583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a</a:t>
            </a: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djoint state (definition)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91" name="Google Shape;391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3571" y="1519387"/>
            <a:ext cx="1521300" cy="615297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2"/>
          <p:cNvSpPr txBox="1"/>
          <p:nvPr/>
        </p:nvSpPr>
        <p:spPr>
          <a:xfrm>
            <a:off x="4260350" y="2059825"/>
            <a:ext cx="38529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adjoint state dynamics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3" name="Google Shape;393;p42"/>
          <p:cNvSpPr txBox="1"/>
          <p:nvPr/>
        </p:nvSpPr>
        <p:spPr>
          <a:xfrm>
            <a:off x="4267039" y="1082602"/>
            <a:ext cx="26691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forward dynamics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4" name="Google Shape;394;p42"/>
          <p:cNvSpPr txBox="1"/>
          <p:nvPr/>
        </p:nvSpPr>
        <p:spPr>
          <a:xfrm>
            <a:off x="318175" y="2676125"/>
            <a:ext cx="86142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b="1"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Why adjoint state is important and useful ?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400"/>
              <a:buFont typeface="Fira Sans"/>
              <a:buChar char="○"/>
            </a:pP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When doing backpropagation we need to compute these two quantities</a:t>
            </a:r>
            <a:endParaRPr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400"/>
              <a:buFont typeface="Fira Sans"/>
              <a:buChar char="○"/>
            </a:pP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The first one is actually an </a:t>
            </a:r>
            <a:r>
              <a:rPr b="1"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adjoint state</a:t>
            </a: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at a(t=0)</a:t>
            </a:r>
            <a:endParaRPr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400"/>
              <a:buFont typeface="Fira Sans"/>
              <a:buChar char="○"/>
            </a:pP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We know adjoint state at a(t=t</a:t>
            </a:r>
            <a:r>
              <a:rPr baseline="-25000"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end</a:t>
            </a: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)</a:t>
            </a:r>
            <a:r>
              <a:rPr baseline="-25000"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since this is just a gradient of loss w.r.t. final hidden state</a:t>
            </a:r>
            <a:endParaRPr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400"/>
              <a:buFont typeface="Fira Sans"/>
              <a:buChar char="○"/>
            </a:pP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We can use adjoint state </a:t>
            </a: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dynamics</a:t>
            </a: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equation and integrate it to find a(t=0)</a:t>
            </a:r>
            <a:endParaRPr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400"/>
              <a:buFont typeface="Fira Sans"/>
              <a:buChar char="○"/>
            </a:pP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This can be done using exactly the same solver applied to forward dynamics</a:t>
            </a:r>
            <a:endParaRPr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95" name="Google Shape;395;p42"/>
          <p:cNvGrpSpPr/>
          <p:nvPr/>
        </p:nvGrpSpPr>
        <p:grpSpPr>
          <a:xfrm>
            <a:off x="7135275" y="2230275"/>
            <a:ext cx="1582582" cy="1194330"/>
            <a:chOff x="7059075" y="2230275"/>
            <a:chExt cx="1582582" cy="1194330"/>
          </a:xfrm>
        </p:grpSpPr>
        <p:pic>
          <p:nvPicPr>
            <p:cNvPr id="396" name="Google Shape;396;p4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059075" y="2851033"/>
              <a:ext cx="1331077" cy="5733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7" name="Google Shape;397;p42"/>
            <p:cNvSpPr/>
            <p:nvPr/>
          </p:nvSpPr>
          <p:spPr>
            <a:xfrm>
              <a:off x="7938256" y="2800305"/>
              <a:ext cx="427200" cy="624300"/>
            </a:xfrm>
            <a:prstGeom prst="rect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2"/>
            <p:cNvSpPr txBox="1"/>
            <p:nvPr/>
          </p:nvSpPr>
          <p:spPr>
            <a:xfrm>
              <a:off x="7661857" y="2230275"/>
              <a:ext cx="9798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">
                  <a:solidFill>
                    <a:srgbClr val="FFB74B"/>
                  </a:solidFill>
                  <a:latin typeface="Fira Sans"/>
                  <a:ea typeface="Fira Sans"/>
                  <a:cs typeface="Fira Sans"/>
                  <a:sym typeface="Fira Sans"/>
                </a:rPr>
                <a:t>discussed later</a:t>
              </a:r>
              <a:endParaRPr>
                <a:solidFill>
                  <a:srgbClr val="FFB74B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399" name="Google Shape;399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94750" y="4132925"/>
            <a:ext cx="5889550" cy="77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3"/>
          <p:cNvSpPr txBox="1"/>
          <p:nvPr>
            <p:ph type="title"/>
          </p:nvPr>
        </p:nvSpPr>
        <p:spPr>
          <a:xfrm>
            <a:off x="76200" y="11950"/>
            <a:ext cx="89907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NeuralODE - adjoint method - example usage</a:t>
            </a:r>
            <a:endParaRPr b="1" sz="24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05" name="Google Shape;405;p43"/>
          <p:cNvSpPr txBox="1"/>
          <p:nvPr/>
        </p:nvSpPr>
        <p:spPr>
          <a:xfrm>
            <a:off x="318175" y="542525"/>
            <a:ext cx="86142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Let as consider following toy problem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: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406" name="Google Shape;40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4400" y="1030725"/>
            <a:ext cx="2296950" cy="686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3"/>
          <p:cNvSpPr txBox="1"/>
          <p:nvPr/>
        </p:nvSpPr>
        <p:spPr>
          <a:xfrm>
            <a:off x="318175" y="1837925"/>
            <a:ext cx="86142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We want to find such </a:t>
            </a:r>
            <a:r>
              <a:rPr lang="pl" sz="1800">
                <a:solidFill>
                  <a:srgbClr val="4E938E"/>
                </a:solidFill>
                <a:latin typeface="Roboto Mono"/>
                <a:ea typeface="Roboto Mono"/>
                <a:cs typeface="Roboto Mono"/>
                <a:sym typeface="Roboto Mono"/>
              </a:rPr>
              <a:t>h(t=0)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that </a:t>
            </a:r>
            <a:r>
              <a:rPr lang="pl" sz="1800">
                <a:solidFill>
                  <a:srgbClr val="4E938E"/>
                </a:solidFill>
                <a:latin typeface="Roboto Mono"/>
                <a:ea typeface="Roboto Mono"/>
                <a:cs typeface="Roboto Mono"/>
                <a:sym typeface="Roboto Mono"/>
              </a:rPr>
              <a:t>h(t=25)=(0, 1/2), with </a:t>
            </a:r>
            <a:r>
              <a:rPr b="1" lang="pl" sz="1800">
                <a:solidFill>
                  <a:srgbClr val="4E938E"/>
                </a:solidFill>
                <a:latin typeface="Roboto Mono"/>
                <a:ea typeface="Roboto Mono"/>
                <a:cs typeface="Roboto Mono"/>
                <a:sym typeface="Roboto Mono"/>
              </a:rPr>
              <a:t>dt=1/200</a:t>
            </a:r>
            <a:endParaRPr b="1" sz="1800">
              <a:solidFill>
                <a:srgbClr val="4E938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Select some initial conditions e.g. </a:t>
            </a:r>
            <a:r>
              <a:rPr lang="pl" sz="1800">
                <a:solidFill>
                  <a:srgbClr val="4E938E"/>
                </a:solidFill>
                <a:latin typeface="Roboto Mono"/>
                <a:ea typeface="Roboto Mono"/>
                <a:cs typeface="Roboto Mono"/>
                <a:sym typeface="Roboto Mono"/>
              </a:rPr>
              <a:t>h(t=0)=(1, 0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)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Integrate ODE: </a:t>
            </a:r>
            <a:r>
              <a:rPr lang="pl" sz="1800">
                <a:solidFill>
                  <a:srgbClr val="4E938E"/>
                </a:solidFill>
                <a:latin typeface="Roboto Mono"/>
                <a:ea typeface="Roboto Mono"/>
                <a:cs typeface="Roboto Mono"/>
                <a:sym typeface="Roboto Mono"/>
              </a:rPr>
              <a:t>h_hist = odeint(func, h0, time_steps)</a:t>
            </a:r>
            <a:endParaRPr sz="1800">
              <a:solidFill>
                <a:srgbClr val="4E938E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08" name="Google Shape;40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3300" y="989650"/>
            <a:ext cx="4054825" cy="76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1025" y="2887625"/>
            <a:ext cx="2164475" cy="200322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3"/>
          <p:cNvSpPr txBox="1"/>
          <p:nvPr/>
        </p:nvSpPr>
        <p:spPr>
          <a:xfrm>
            <a:off x="4922900" y="3049100"/>
            <a:ext cx="31101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FFB74B"/>
                </a:solidFill>
                <a:latin typeface="Fira Sans"/>
                <a:ea typeface="Fira Sans"/>
                <a:cs typeface="Fira Sans"/>
                <a:sym typeface="Fira Sans"/>
              </a:rPr>
              <a:t>target final state</a:t>
            </a:r>
            <a:endParaRPr>
              <a:solidFill>
                <a:srgbClr val="FFB74B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411" name="Google Shape;411;p43"/>
          <p:cNvCxnSpPr>
            <a:stCxn id="410" idx="1"/>
          </p:cNvCxnSpPr>
          <p:nvPr/>
        </p:nvCxnSpPr>
        <p:spPr>
          <a:xfrm flipH="1">
            <a:off x="3632000" y="3212900"/>
            <a:ext cx="1290900" cy="504900"/>
          </a:xfrm>
          <a:prstGeom prst="straightConnector1">
            <a:avLst/>
          </a:prstGeom>
          <a:noFill/>
          <a:ln cap="flat" cmpd="sng" w="19050">
            <a:solidFill>
              <a:srgbClr val="FFB74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2" name="Google Shape;412;p43"/>
          <p:cNvSpPr txBox="1"/>
          <p:nvPr/>
        </p:nvSpPr>
        <p:spPr>
          <a:xfrm>
            <a:off x="4999100" y="3887300"/>
            <a:ext cx="31101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FFB74B"/>
                </a:solidFill>
                <a:latin typeface="Fira Sans"/>
                <a:ea typeface="Fira Sans"/>
                <a:cs typeface="Fira Sans"/>
                <a:sym typeface="Fira Sans"/>
              </a:rPr>
              <a:t>initial quess</a:t>
            </a:r>
            <a:r>
              <a:rPr lang="pl">
                <a:solidFill>
                  <a:srgbClr val="FFB74B"/>
                </a:solidFill>
                <a:latin typeface="Fira Sans"/>
                <a:ea typeface="Fira Sans"/>
                <a:cs typeface="Fira Sans"/>
                <a:sym typeface="Fira Sans"/>
              </a:rPr>
              <a:t> state</a:t>
            </a:r>
            <a:endParaRPr>
              <a:solidFill>
                <a:srgbClr val="FFB74B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413" name="Google Shape;413;p43"/>
          <p:cNvCxnSpPr>
            <a:stCxn id="412" idx="1"/>
          </p:cNvCxnSpPr>
          <p:nvPr/>
        </p:nvCxnSpPr>
        <p:spPr>
          <a:xfrm flipH="1">
            <a:off x="4280900" y="4051100"/>
            <a:ext cx="718200" cy="27900"/>
          </a:xfrm>
          <a:prstGeom prst="straightConnector1">
            <a:avLst/>
          </a:prstGeom>
          <a:noFill/>
          <a:ln cap="flat" cmpd="sng" w="19050">
            <a:solidFill>
              <a:srgbClr val="FFB74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4" name="Google Shape;414;p43"/>
          <p:cNvSpPr txBox="1"/>
          <p:nvPr/>
        </p:nvSpPr>
        <p:spPr>
          <a:xfrm>
            <a:off x="41200" y="4829600"/>
            <a:ext cx="6039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>
                <a:solidFill>
                  <a:srgbClr val="808080"/>
                </a:solidFill>
                <a:latin typeface="Fira Sans"/>
                <a:ea typeface="Fira Sans"/>
                <a:cs typeface="Fira Sans"/>
                <a:sym typeface="Fira Sans"/>
              </a:rPr>
              <a:t>Implementation can be found in: </a:t>
            </a:r>
            <a:r>
              <a:rPr b="1" lang="pl" sz="1200">
                <a:solidFill>
                  <a:srgbClr val="808080"/>
                </a:solidFill>
                <a:latin typeface="Fira Sans"/>
                <a:ea typeface="Fira Sans"/>
                <a:cs typeface="Fira Sans"/>
                <a:sym typeface="Fira Sans"/>
              </a:rPr>
              <a:t>1A.Adjoint_method.ipynb</a:t>
            </a:r>
            <a:endParaRPr b="1" sz="1200">
              <a:solidFill>
                <a:srgbClr val="80808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4"/>
          <p:cNvSpPr txBox="1"/>
          <p:nvPr>
            <p:ph type="title"/>
          </p:nvPr>
        </p:nvSpPr>
        <p:spPr>
          <a:xfrm>
            <a:off x="76200" y="11950"/>
            <a:ext cx="89907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NeuralODE - adjoint method - example</a:t>
            </a:r>
            <a:endParaRPr b="1" sz="24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20" name="Google Shape;420;p44"/>
          <p:cNvSpPr txBox="1"/>
          <p:nvPr/>
        </p:nvSpPr>
        <p:spPr>
          <a:xfrm>
            <a:off x="318175" y="542525"/>
            <a:ext cx="86142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Define cost function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421" name="Google Shape;42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8775" y="932950"/>
            <a:ext cx="4514901" cy="751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4"/>
          <p:cNvSpPr txBox="1"/>
          <p:nvPr/>
        </p:nvSpPr>
        <p:spPr>
          <a:xfrm>
            <a:off x="318175" y="1685525"/>
            <a:ext cx="86142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Compute initial value for adjoint state (gradient of loss w.r.t last state):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423" name="Google Shape;42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0025" y="2068450"/>
            <a:ext cx="4124143" cy="6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71199" y="3254650"/>
            <a:ext cx="4375900" cy="698631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4"/>
          <p:cNvSpPr txBox="1"/>
          <p:nvPr/>
        </p:nvSpPr>
        <p:spPr>
          <a:xfrm>
            <a:off x="318175" y="2599925"/>
            <a:ext cx="86142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Solve adjoint state dynamics ODE by integrating backward in time i.e.</a:t>
            </a:r>
            <a:b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from t=25 to t=0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26" name="Google Shape;426;p44"/>
          <p:cNvSpPr txBox="1"/>
          <p:nvPr/>
        </p:nvSpPr>
        <p:spPr>
          <a:xfrm>
            <a:off x="318175" y="4368925"/>
            <a:ext cx="86142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a(t=0) is a gradient of dL/h(t=0) which we can apply to reduce the loss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427" name="Google Shape;427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2938" y="4073651"/>
            <a:ext cx="7098125" cy="29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5"/>
          <p:cNvSpPr txBox="1"/>
          <p:nvPr>
            <p:ph type="title"/>
          </p:nvPr>
        </p:nvSpPr>
        <p:spPr>
          <a:xfrm>
            <a:off x="76200" y="11950"/>
            <a:ext cx="89907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NeuralODE - adjoint method - example</a:t>
            </a:r>
            <a:endParaRPr b="1" sz="24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33" name="Google Shape;433;p45"/>
          <p:cNvSpPr txBox="1"/>
          <p:nvPr/>
        </p:nvSpPr>
        <p:spPr>
          <a:xfrm>
            <a:off x="318175" y="542525"/>
            <a:ext cx="86142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update initial state with gradient direction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34" name="Google Shape;434;p45"/>
          <p:cNvSpPr txBox="1"/>
          <p:nvPr/>
        </p:nvSpPr>
        <p:spPr>
          <a:xfrm>
            <a:off x="318175" y="1685525"/>
            <a:ext cx="86142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Repeat steps the process until converge ...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435" name="Google Shape;43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8850" y="983425"/>
            <a:ext cx="5385642" cy="7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5838" y="2205025"/>
            <a:ext cx="1695998" cy="164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0040" y="2205025"/>
            <a:ext cx="1686869" cy="164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5114" y="2205025"/>
            <a:ext cx="1706248" cy="164445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5"/>
          <p:cNvSpPr txBox="1"/>
          <p:nvPr/>
        </p:nvSpPr>
        <p:spPr>
          <a:xfrm>
            <a:off x="6537225" y="4061375"/>
            <a:ext cx="17061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FFB74B"/>
                </a:solidFill>
                <a:latin typeface="Fira Sans"/>
                <a:ea typeface="Fira Sans"/>
                <a:cs typeface="Fira Sans"/>
                <a:sym typeface="Fira Sans"/>
              </a:rPr>
              <a:t>final state</a:t>
            </a:r>
            <a:endParaRPr>
              <a:solidFill>
                <a:srgbClr val="FFB74B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440" name="Google Shape;440;p45"/>
          <p:cNvCxnSpPr>
            <a:stCxn id="439" idx="0"/>
          </p:cNvCxnSpPr>
          <p:nvPr/>
        </p:nvCxnSpPr>
        <p:spPr>
          <a:xfrm rot="10800000">
            <a:off x="5967975" y="2661275"/>
            <a:ext cx="1422300" cy="1400100"/>
          </a:xfrm>
          <a:prstGeom prst="straightConnector1">
            <a:avLst/>
          </a:prstGeom>
          <a:noFill/>
          <a:ln cap="flat" cmpd="sng" w="19050">
            <a:solidFill>
              <a:srgbClr val="FFB74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45"/>
          <p:cNvSpPr txBox="1"/>
          <p:nvPr/>
        </p:nvSpPr>
        <p:spPr>
          <a:xfrm>
            <a:off x="4191475" y="4288625"/>
            <a:ext cx="1970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FFB74B"/>
                </a:solidFill>
                <a:latin typeface="Fira Sans"/>
                <a:ea typeface="Fira Sans"/>
                <a:cs typeface="Fira Sans"/>
                <a:sym typeface="Fira Sans"/>
              </a:rPr>
              <a:t>initial optimized state</a:t>
            </a:r>
            <a:endParaRPr>
              <a:solidFill>
                <a:srgbClr val="FFB74B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442" name="Google Shape;442;p45"/>
          <p:cNvCxnSpPr>
            <a:stCxn id="441" idx="0"/>
          </p:cNvCxnSpPr>
          <p:nvPr/>
        </p:nvCxnSpPr>
        <p:spPr>
          <a:xfrm flipH="1" rot="10800000">
            <a:off x="5176675" y="2707925"/>
            <a:ext cx="162600" cy="1580700"/>
          </a:xfrm>
          <a:prstGeom prst="straightConnector1">
            <a:avLst/>
          </a:prstGeom>
          <a:noFill/>
          <a:ln cap="flat" cmpd="sng" w="19050">
            <a:solidFill>
              <a:srgbClr val="FFB74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3" name="Google Shape;443;p45"/>
          <p:cNvCxnSpPr/>
          <p:nvPr/>
        </p:nvCxnSpPr>
        <p:spPr>
          <a:xfrm>
            <a:off x="1640525" y="4072450"/>
            <a:ext cx="2996400" cy="0"/>
          </a:xfrm>
          <a:prstGeom prst="straightConnector1">
            <a:avLst/>
          </a:prstGeom>
          <a:noFill/>
          <a:ln cap="flat" cmpd="sng" w="28575">
            <a:solidFill>
              <a:srgbClr val="4E938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4" name="Google Shape;444;p45"/>
          <p:cNvSpPr txBox="1"/>
          <p:nvPr/>
        </p:nvSpPr>
        <p:spPr>
          <a:xfrm>
            <a:off x="1640525" y="4025625"/>
            <a:ext cx="28293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number of gradient descent updates</a:t>
            </a:r>
            <a:endParaRPr sz="12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45" name="Google Shape;445;p45"/>
          <p:cNvSpPr txBox="1"/>
          <p:nvPr/>
        </p:nvSpPr>
        <p:spPr>
          <a:xfrm>
            <a:off x="168400" y="4570050"/>
            <a:ext cx="7062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Note: </a:t>
            </a: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this problem can be solved by easily by inverting time in original problem and start problem from the final state :)</a:t>
            </a:r>
            <a:endParaRPr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6"/>
          <p:cNvSpPr txBox="1"/>
          <p:nvPr>
            <p:ph type="title"/>
          </p:nvPr>
        </p:nvSpPr>
        <p:spPr>
          <a:xfrm>
            <a:off x="76200" y="11950"/>
            <a:ext cx="89907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NeuralODE - adjoint method - example #2 (bullet problem)</a:t>
            </a:r>
            <a:endParaRPr b="1" sz="24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1" name="Google Shape;451;p46"/>
          <p:cNvSpPr txBox="1"/>
          <p:nvPr/>
        </p:nvSpPr>
        <p:spPr>
          <a:xfrm>
            <a:off x="318175" y="1228325"/>
            <a:ext cx="86142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this problem cannot be easily solved by simply inverting dynamics since we don’t know final velocity 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452" name="Google Shape;45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7600" y="1974338"/>
            <a:ext cx="3051598" cy="199717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6"/>
          <p:cNvSpPr txBox="1"/>
          <p:nvPr/>
        </p:nvSpPr>
        <p:spPr>
          <a:xfrm>
            <a:off x="318175" y="542525"/>
            <a:ext cx="86142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b="1"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bullet initial velocity problem: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given a target position x</a:t>
            </a:r>
            <a:r>
              <a:rPr baseline="-25000"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t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- estimate initial conditions for bullet velocity such that it will hit the target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4" name="Google Shape;454;p46"/>
          <p:cNvSpPr txBox="1"/>
          <p:nvPr/>
        </p:nvSpPr>
        <p:spPr>
          <a:xfrm>
            <a:off x="318175" y="3971525"/>
            <a:ext cx="86142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b="1"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Assumptions: 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cannon is fixed at position </a:t>
            </a:r>
            <a:r>
              <a:rPr b="1"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x=0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and we can change velocity vector v</a:t>
            </a:r>
            <a:r>
              <a:rPr baseline="-25000"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0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its angle and magnitude (two parameters)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5" name="Google Shape;455;p46"/>
          <p:cNvSpPr txBox="1"/>
          <p:nvPr/>
        </p:nvSpPr>
        <p:spPr>
          <a:xfrm>
            <a:off x="5749200" y="2504638"/>
            <a:ext cx="24816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808080"/>
                </a:solidFill>
              </a:rPr>
              <a:t>bullet trajectory for sample initial condition</a:t>
            </a:r>
            <a:endParaRPr>
              <a:solidFill>
                <a:srgbClr val="80808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7"/>
          <p:cNvSpPr txBox="1"/>
          <p:nvPr>
            <p:ph type="title"/>
          </p:nvPr>
        </p:nvSpPr>
        <p:spPr>
          <a:xfrm>
            <a:off x="76200" y="11950"/>
            <a:ext cx="89907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NeuralODE - adjoint method - another example</a:t>
            </a:r>
            <a:endParaRPr b="1" sz="24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1" name="Google Shape;461;p47"/>
          <p:cNvSpPr txBox="1"/>
          <p:nvPr/>
        </p:nvSpPr>
        <p:spPr>
          <a:xfrm>
            <a:off x="318175" y="542525"/>
            <a:ext cx="86142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the way we solve this problem is exactly the same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we have to define cost and compute gradients w.r.t initial velocity i.e. the value of adjoint state </a:t>
            </a:r>
            <a:r>
              <a:rPr b="1"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a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(t=0)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462" name="Google Shape;46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0450" y="1809897"/>
            <a:ext cx="3364418" cy="2224538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7"/>
          <p:cNvSpPr txBox="1"/>
          <p:nvPr/>
        </p:nvSpPr>
        <p:spPr>
          <a:xfrm>
            <a:off x="1682200" y="4436650"/>
            <a:ext cx="67221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>
                <a:solidFill>
                  <a:srgbClr val="808080"/>
                </a:solidFill>
                <a:latin typeface="Fira Sans"/>
                <a:ea typeface="Fira Sans"/>
                <a:cs typeface="Fira Sans"/>
                <a:sym typeface="Fira Sans"/>
              </a:rPr>
              <a:t>Implementation can be found in: </a:t>
            </a:r>
            <a:r>
              <a:rPr b="1" lang="pl" sz="1200">
                <a:solidFill>
                  <a:srgbClr val="808080"/>
                </a:solidFill>
                <a:latin typeface="Fira Sans"/>
                <a:ea typeface="Fira Sans"/>
                <a:cs typeface="Fira Sans"/>
                <a:sym typeface="Fira Sans"/>
              </a:rPr>
              <a:t>2.Demo_optimize_bullet_trajectory.ipynb</a:t>
            </a:r>
            <a:endParaRPr b="1" sz="1200">
              <a:solidFill>
                <a:srgbClr val="80808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692" y="2056173"/>
            <a:ext cx="2826124" cy="65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1675" y="960425"/>
            <a:ext cx="1881602" cy="57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48"/>
          <p:cNvSpPr txBox="1"/>
          <p:nvPr>
            <p:ph type="title"/>
          </p:nvPr>
        </p:nvSpPr>
        <p:spPr>
          <a:xfrm>
            <a:off x="76200" y="11950"/>
            <a:ext cx="89907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NeuralODE - computing gradients w.r.t model parameters</a:t>
            </a:r>
            <a:endParaRPr b="1" sz="24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71" name="Google Shape;471;p48"/>
          <p:cNvSpPr txBox="1"/>
          <p:nvPr/>
        </p:nvSpPr>
        <p:spPr>
          <a:xfrm>
            <a:off x="318175" y="542525"/>
            <a:ext cx="86142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From last few slides we get set of formulas: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72" name="Google Shape;472;p48"/>
          <p:cNvSpPr txBox="1"/>
          <p:nvPr/>
        </p:nvSpPr>
        <p:spPr>
          <a:xfrm>
            <a:off x="4260350" y="1571225"/>
            <a:ext cx="39867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adjoint state - a definition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473" name="Google Shape;473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3571" y="1519387"/>
            <a:ext cx="1521300" cy="615297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48"/>
          <p:cNvSpPr txBox="1"/>
          <p:nvPr/>
        </p:nvSpPr>
        <p:spPr>
          <a:xfrm>
            <a:off x="4260350" y="2059825"/>
            <a:ext cx="38529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adjoint state dynamics - proved 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75" name="Google Shape;475;p48"/>
          <p:cNvSpPr txBox="1"/>
          <p:nvPr/>
        </p:nvSpPr>
        <p:spPr>
          <a:xfrm>
            <a:off x="4267056" y="1082600"/>
            <a:ext cx="41406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forward dynamics - some Neural Network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76" name="Google Shape;476;p48"/>
          <p:cNvSpPr txBox="1"/>
          <p:nvPr/>
        </p:nvSpPr>
        <p:spPr>
          <a:xfrm>
            <a:off x="318175" y="2676125"/>
            <a:ext cx="86142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b="1"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How to compute gradients w.r.t model parameters ? </a:t>
            </a:r>
            <a:endParaRPr b="1"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477" name="Google Shape;477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56050" y="3532375"/>
            <a:ext cx="3028509" cy="65992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48"/>
          <p:cNvSpPr txBox="1"/>
          <p:nvPr/>
        </p:nvSpPr>
        <p:spPr>
          <a:xfrm>
            <a:off x="533250" y="3140000"/>
            <a:ext cx="79548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It is easy to show that the adjoint equation for </a:t>
            </a:r>
            <a:r>
              <a:rPr b="1"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weights</a:t>
            </a: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is (for an explanation check paper):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479" name="Google Shape;479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05513" y="4131475"/>
            <a:ext cx="6069524" cy="923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0" name="Google Shape;480;p48"/>
          <p:cNvCxnSpPr>
            <a:stCxn id="481" idx="1"/>
            <a:endCxn id="482" idx="3"/>
          </p:cNvCxnSpPr>
          <p:nvPr/>
        </p:nvCxnSpPr>
        <p:spPr>
          <a:xfrm rot="10800000">
            <a:off x="3483100" y="2571800"/>
            <a:ext cx="2999100" cy="2182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1" name="Google Shape;481;p48"/>
          <p:cNvSpPr/>
          <p:nvPr/>
        </p:nvSpPr>
        <p:spPr>
          <a:xfrm>
            <a:off x="6482200" y="4573550"/>
            <a:ext cx="506100" cy="361500"/>
          </a:xfrm>
          <a:prstGeom prst="rect">
            <a:avLst/>
          </a:prstGeom>
          <a:noFill/>
          <a:ln cap="flat" cmpd="sng" w="19050">
            <a:solidFill>
              <a:srgbClr val="FFB7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8"/>
          <p:cNvSpPr/>
          <p:nvPr/>
        </p:nvSpPr>
        <p:spPr>
          <a:xfrm>
            <a:off x="2777550" y="2391000"/>
            <a:ext cx="705600" cy="361500"/>
          </a:xfrm>
          <a:prstGeom prst="rect">
            <a:avLst/>
          </a:prstGeom>
          <a:noFill/>
          <a:ln cap="flat" cmpd="sng" w="19050">
            <a:solidFill>
              <a:srgbClr val="FFB7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9"/>
          <p:cNvSpPr txBox="1"/>
          <p:nvPr>
            <p:ph type="title"/>
          </p:nvPr>
        </p:nvSpPr>
        <p:spPr>
          <a:xfrm>
            <a:off x="76200" y="11950"/>
            <a:ext cx="89907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NeuralODE - final algorithm</a:t>
            </a:r>
            <a:endParaRPr b="1" sz="24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88" name="Google Shape;488;p49"/>
          <p:cNvSpPr txBox="1"/>
          <p:nvPr/>
        </p:nvSpPr>
        <p:spPr>
          <a:xfrm>
            <a:off x="318175" y="542525"/>
            <a:ext cx="86142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The final algorithm for the reverse mode computation (copied from paper):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489" name="Google Shape;48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961725"/>
            <a:ext cx="8839200" cy="2570108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9"/>
          <p:cNvSpPr txBox="1"/>
          <p:nvPr/>
        </p:nvSpPr>
        <p:spPr>
          <a:xfrm>
            <a:off x="488400" y="3669700"/>
            <a:ext cx="80931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400"/>
              <a:buFont typeface="Fira Sans"/>
              <a:buChar char="●"/>
            </a:pP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note that </a:t>
            </a:r>
            <a:r>
              <a:rPr b="1"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input/output</a:t>
            </a: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of aug_dynamics fn can be expressed in terms of single vector which is expected by many ODE solvers implementations</a:t>
            </a:r>
            <a:endParaRPr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400"/>
              <a:buFont typeface="Fira Sans"/>
              <a:buChar char="●"/>
            </a:pPr>
            <a:r>
              <a:rPr b="1"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ODESolve</a:t>
            </a: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is same as </a:t>
            </a:r>
            <a:r>
              <a:rPr b="1"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odeint</a:t>
            </a: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function in previous slides</a:t>
            </a:r>
            <a:endParaRPr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400"/>
              <a:buFont typeface="Fira Sans"/>
              <a:buChar char="●"/>
            </a:pP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whole implementation can fit ~100 lines of </a:t>
            </a:r>
            <a:r>
              <a:rPr b="1"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python</a:t>
            </a: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code</a:t>
            </a:r>
            <a:endParaRPr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0"/>
          <p:cNvSpPr txBox="1"/>
          <p:nvPr>
            <p:ph type="title"/>
          </p:nvPr>
        </p:nvSpPr>
        <p:spPr>
          <a:xfrm>
            <a:off x="76200" y="11950"/>
            <a:ext cx="89907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NeuralODE - example usage of my implementation in TF</a:t>
            </a:r>
            <a:endParaRPr b="1" sz="24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6" name="Google Shape;496;p50"/>
          <p:cNvSpPr txBox="1"/>
          <p:nvPr/>
        </p:nvSpPr>
        <p:spPr>
          <a:xfrm>
            <a:off x="318175" y="542525"/>
            <a:ext cx="86142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The spiral problem (</a:t>
            </a:r>
            <a:r>
              <a:rPr lang="pl" sz="1800" u="sng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4"/>
              </a:rPr>
              <a:t>authors example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)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497" name="Google Shape;49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550" y="969825"/>
            <a:ext cx="3714150" cy="185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0975" y="1115131"/>
            <a:ext cx="3513325" cy="4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60975" y="1564326"/>
            <a:ext cx="2484685" cy="5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60975" y="2137075"/>
            <a:ext cx="4605926" cy="336849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0"/>
          <p:cNvSpPr txBox="1"/>
          <p:nvPr/>
        </p:nvSpPr>
        <p:spPr>
          <a:xfrm>
            <a:off x="4255225" y="798622"/>
            <a:ext cx="39375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400"/>
              <a:buFont typeface="Fira Sans"/>
              <a:buAutoNum type="arabicPeriod"/>
            </a:pP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generate target trajectory</a:t>
            </a:r>
            <a:endParaRPr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02" name="Google Shape;502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8675" y="3191025"/>
            <a:ext cx="4006476" cy="1608946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0"/>
          <p:cNvSpPr txBox="1"/>
          <p:nvPr/>
        </p:nvSpPr>
        <p:spPr>
          <a:xfrm>
            <a:off x="172225" y="2826897"/>
            <a:ext cx="39375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2. Model Neural Network</a:t>
            </a:r>
            <a:endParaRPr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04" name="Google Shape;504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29425" y="3467275"/>
            <a:ext cx="4154326" cy="13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50"/>
          <p:cNvSpPr txBox="1"/>
          <p:nvPr/>
        </p:nvSpPr>
        <p:spPr>
          <a:xfrm>
            <a:off x="4346400" y="2867625"/>
            <a:ext cx="47976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. Use stochastic gradient descent to optimize target on:</a:t>
            </a:r>
            <a:b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pl">
                <a:solidFill>
                  <a:srgbClr val="4E938E"/>
                </a:solidFill>
                <a:latin typeface="Roboto Mono"/>
                <a:ea typeface="Roboto Mono"/>
                <a:cs typeface="Roboto Mono"/>
                <a:sym typeface="Roboto Mono"/>
              </a:rPr>
              <a:t>model = ODEModel()</a:t>
            </a:r>
            <a:endParaRPr>
              <a:solidFill>
                <a:srgbClr val="4E938E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1"/>
          <p:cNvSpPr txBox="1"/>
          <p:nvPr>
            <p:ph type="title"/>
          </p:nvPr>
        </p:nvSpPr>
        <p:spPr>
          <a:xfrm>
            <a:off x="76200" y="11950"/>
            <a:ext cx="89907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NeuralODE - spiral: results</a:t>
            </a:r>
            <a:endParaRPr b="1" sz="24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11" name="Google Shape;51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6300" y="585850"/>
            <a:ext cx="2543524" cy="16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51"/>
          <p:cNvSpPr txBox="1"/>
          <p:nvPr/>
        </p:nvSpPr>
        <p:spPr>
          <a:xfrm>
            <a:off x="1638950" y="2287950"/>
            <a:ext cx="16317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Initial trajectory</a:t>
            </a:r>
            <a:endParaRPr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13" name="Google Shape;51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4819" y="611770"/>
            <a:ext cx="2390366" cy="1642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4734" y="613840"/>
            <a:ext cx="2390366" cy="1637944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1"/>
          <p:cNvSpPr txBox="1"/>
          <p:nvPr/>
        </p:nvSpPr>
        <p:spPr>
          <a:xfrm>
            <a:off x="6414600" y="2279775"/>
            <a:ext cx="1893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converged</a:t>
            </a: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trajectory</a:t>
            </a:r>
            <a:endParaRPr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16" name="Google Shape;516;p51"/>
          <p:cNvSpPr txBox="1"/>
          <p:nvPr/>
        </p:nvSpPr>
        <p:spPr>
          <a:xfrm>
            <a:off x="3900000" y="2279775"/>
            <a:ext cx="1893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after few iterations</a:t>
            </a:r>
            <a:endParaRPr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17" name="Google Shape;517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1944" y="2631089"/>
            <a:ext cx="1837850" cy="1270575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1"/>
          <p:cNvSpPr txBox="1"/>
          <p:nvPr/>
        </p:nvSpPr>
        <p:spPr>
          <a:xfrm>
            <a:off x="2853050" y="3169975"/>
            <a:ext cx="39339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We can do some extrapolation</a:t>
            </a:r>
            <a:endParaRPr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19" name="Google Shape;519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29300" y="3526425"/>
            <a:ext cx="5930361" cy="5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2100" y="3738150"/>
            <a:ext cx="1788924" cy="127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803500" y="803375"/>
            <a:ext cx="63510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4E938E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Content</a:t>
            </a:r>
            <a:endParaRPr sz="2400">
              <a:solidFill>
                <a:srgbClr val="4E938E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71" name="Google Shape;71;p16"/>
          <p:cNvSpPr txBox="1"/>
          <p:nvPr/>
        </p:nvSpPr>
        <p:spPr>
          <a:xfrm>
            <a:off x="555275" y="1450525"/>
            <a:ext cx="8247000" cy="32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Motivation for using differential equations 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Simple implementation of black-box solver (in python)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Integrating NN with solvers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Computing gradients through ODE - adjoint method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Results and potential  applications 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b="1"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Appendix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: 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Continuous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Normalizing Flows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2"/>
          <p:cNvSpPr txBox="1"/>
          <p:nvPr>
            <p:ph type="title"/>
          </p:nvPr>
        </p:nvSpPr>
        <p:spPr>
          <a:xfrm>
            <a:off x="76200" y="11950"/>
            <a:ext cx="89907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NeuralODE - MNIST experiment from paper</a:t>
            </a:r>
            <a:endParaRPr b="1" sz="24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6" name="Google Shape;526;p52"/>
          <p:cNvSpPr txBox="1"/>
          <p:nvPr/>
        </p:nvSpPr>
        <p:spPr>
          <a:xfrm>
            <a:off x="318175" y="542525"/>
            <a:ext cx="86142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Classification problem on MNIST dataset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27" name="Google Shape;52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3225" y="1218100"/>
            <a:ext cx="5487824" cy="24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52"/>
          <p:cNvSpPr txBox="1"/>
          <p:nvPr/>
        </p:nvSpPr>
        <p:spPr>
          <a:xfrm>
            <a:off x="318175" y="3819125"/>
            <a:ext cx="86142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Less parameters while reaching similar accuracy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3"/>
          <p:cNvSpPr txBox="1"/>
          <p:nvPr>
            <p:ph type="title"/>
          </p:nvPr>
        </p:nvSpPr>
        <p:spPr>
          <a:xfrm>
            <a:off x="76200" y="11950"/>
            <a:ext cx="89907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NeuralODE - MNIST experiment from paper</a:t>
            </a:r>
            <a:endParaRPr b="1" sz="24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4" name="Google Shape;534;p53"/>
          <p:cNvSpPr txBox="1"/>
          <p:nvPr/>
        </p:nvSpPr>
        <p:spPr>
          <a:xfrm>
            <a:off x="318175" y="542525"/>
            <a:ext cx="86142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Classification problem on MNIST dataset: properties of the adaptive solver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35" name="Google Shape;53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000" y="1143713"/>
            <a:ext cx="7427979" cy="3120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4"/>
          <p:cNvSpPr txBox="1"/>
          <p:nvPr>
            <p:ph type="title"/>
          </p:nvPr>
        </p:nvSpPr>
        <p:spPr>
          <a:xfrm>
            <a:off x="76200" y="11950"/>
            <a:ext cx="89907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NeuralODE - </a:t>
            </a:r>
            <a:r>
              <a:rPr b="1" lang="pl" sz="24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A generative latent function time-series model</a:t>
            </a:r>
            <a:endParaRPr b="1" sz="24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41" name="Google Shape;541;p54"/>
          <p:cNvSpPr txBox="1"/>
          <p:nvPr/>
        </p:nvSpPr>
        <p:spPr>
          <a:xfrm>
            <a:off x="318175" y="542525"/>
            <a:ext cx="87918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We can train a generative model which will produce </a:t>
            </a:r>
            <a:r>
              <a:rPr lang="pl" sz="1800" u="sng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4"/>
              </a:rPr>
              <a:t>continuous</a:t>
            </a:r>
            <a:r>
              <a:rPr lang="pl" sz="1800" u="sng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5"/>
              </a:rPr>
              <a:t> latent vectors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42" name="Google Shape;542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0775" y="3538300"/>
            <a:ext cx="4189980" cy="15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21825" y="1056800"/>
            <a:ext cx="3097650" cy="357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942175"/>
            <a:ext cx="6058876" cy="265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5"/>
          <p:cNvSpPr txBox="1"/>
          <p:nvPr>
            <p:ph type="title"/>
          </p:nvPr>
        </p:nvSpPr>
        <p:spPr>
          <a:xfrm>
            <a:off x="76200" y="11950"/>
            <a:ext cx="89907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NeuralODE - Tensorflow implementation of reverse mode</a:t>
            </a:r>
            <a:endParaRPr b="1" sz="24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50" name="Google Shape;550;p55"/>
          <p:cNvSpPr txBox="1"/>
          <p:nvPr/>
        </p:nvSpPr>
        <p:spPr>
          <a:xfrm>
            <a:off x="318175" y="542525"/>
            <a:ext cx="87918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Implementation of the reverse mode requires Jacobian-vector products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51" name="Google Shape;55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6050" y="988450"/>
            <a:ext cx="4288950" cy="9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55"/>
          <p:cNvSpPr txBox="1"/>
          <p:nvPr/>
        </p:nvSpPr>
        <p:spPr>
          <a:xfrm>
            <a:off x="318175" y="1990325"/>
            <a:ext cx="3982800" cy="27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400"/>
              <a:buFont typeface="Fira Sans"/>
              <a:buChar char="●"/>
            </a:pP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Many frameworks do not support direct Jacobian computation or it’s inefficient, so we cannot easily compute </a:t>
            </a:r>
            <a:r>
              <a:rPr b="1"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df/dz</a:t>
            </a: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and </a:t>
            </a:r>
            <a:r>
              <a:rPr b="1"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df/dTheta</a:t>
            </a: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matrices above</a:t>
            </a:r>
            <a:b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</a:br>
            <a:endParaRPr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400"/>
              <a:buFont typeface="Fira Sans"/>
              <a:buChar char="●"/>
            </a:pP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However, we can efficiently compute Jacobian vector products (</a:t>
            </a:r>
            <a:r>
              <a:rPr b="1"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JVPs</a:t>
            </a: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) by providing </a:t>
            </a:r>
            <a:r>
              <a:rPr b="1"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output_gradients</a:t>
            </a: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to gradient function, consider: </a:t>
            </a:r>
            <a:r>
              <a:rPr b="1"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y</a:t>
            </a: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= L(</a:t>
            </a:r>
            <a:r>
              <a:rPr b="1"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W</a:t>
            </a: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*</a:t>
            </a:r>
            <a:r>
              <a:rPr b="1"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x</a:t>
            </a: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)=L(</a:t>
            </a:r>
            <a:r>
              <a:rPr b="1"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h</a:t>
            </a: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)</a:t>
            </a:r>
            <a:b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</a:br>
            <a:endParaRPr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400"/>
              <a:buFont typeface="Fira Sans"/>
              <a:buChar char="●"/>
            </a:pP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General reverse mode can be implemented in ~10 lines of code</a:t>
            </a:r>
            <a:endParaRPr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53" name="Google Shape;55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8750" y="2081750"/>
            <a:ext cx="4604506" cy="224717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55"/>
          <p:cNvSpPr/>
          <p:nvPr/>
        </p:nvSpPr>
        <p:spPr>
          <a:xfrm>
            <a:off x="5252000" y="3671125"/>
            <a:ext cx="3663900" cy="2073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55"/>
          <p:cNvSpPr/>
          <p:nvPr/>
        </p:nvSpPr>
        <p:spPr>
          <a:xfrm>
            <a:off x="4742250" y="1596250"/>
            <a:ext cx="655500" cy="3138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6" name="Google Shape;556;p55"/>
          <p:cNvCxnSpPr>
            <a:stCxn id="555" idx="2"/>
            <a:endCxn id="554" idx="0"/>
          </p:cNvCxnSpPr>
          <p:nvPr/>
        </p:nvCxnSpPr>
        <p:spPr>
          <a:xfrm>
            <a:off x="5070000" y="1910050"/>
            <a:ext cx="2013900" cy="1761000"/>
          </a:xfrm>
          <a:prstGeom prst="straightConnector1">
            <a:avLst/>
          </a:prstGeom>
          <a:noFill/>
          <a:ln cap="flat" cmpd="sng" w="19050">
            <a:solidFill>
              <a:srgbClr val="FFB74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7" name="Google Shape;557;p55"/>
          <p:cNvSpPr/>
          <p:nvPr/>
        </p:nvSpPr>
        <p:spPr>
          <a:xfrm>
            <a:off x="5478050" y="4121625"/>
            <a:ext cx="916500" cy="2073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8" name="Google Shape;558;p55"/>
          <p:cNvCxnSpPr>
            <a:endCxn id="557" idx="0"/>
          </p:cNvCxnSpPr>
          <p:nvPr/>
        </p:nvCxnSpPr>
        <p:spPr>
          <a:xfrm>
            <a:off x="4110200" y="1871925"/>
            <a:ext cx="1826100" cy="2249700"/>
          </a:xfrm>
          <a:prstGeom prst="straightConnector1">
            <a:avLst/>
          </a:prstGeom>
          <a:noFill/>
          <a:ln cap="flat" cmpd="sng" w="19050">
            <a:solidFill>
              <a:srgbClr val="FFB74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6"/>
          <p:cNvSpPr txBox="1"/>
          <p:nvPr>
            <p:ph type="title"/>
          </p:nvPr>
        </p:nvSpPr>
        <p:spPr>
          <a:xfrm>
            <a:off x="3118200" y="2179600"/>
            <a:ext cx="45792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Advanced part: Continuous Normalizing Flows</a:t>
            </a:r>
            <a:endParaRPr b="1" sz="24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64" name="Google Shape;564;p56"/>
          <p:cNvSpPr/>
          <p:nvPr/>
        </p:nvSpPr>
        <p:spPr>
          <a:xfrm>
            <a:off x="1676975" y="1125875"/>
            <a:ext cx="1303500" cy="26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7"/>
          <p:cNvSpPr txBox="1"/>
          <p:nvPr>
            <p:ph type="title"/>
          </p:nvPr>
        </p:nvSpPr>
        <p:spPr>
          <a:xfrm>
            <a:off x="76200" y="11950"/>
            <a:ext cx="89907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NeuralODE - </a:t>
            </a:r>
            <a:r>
              <a:rPr b="1" lang="pl" sz="24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Continuous Normalizing Flows (CNFs)</a:t>
            </a:r>
            <a:endParaRPr b="1" sz="24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70" name="Google Shape;570;p57"/>
          <p:cNvSpPr txBox="1"/>
          <p:nvPr/>
        </p:nvSpPr>
        <p:spPr>
          <a:xfrm>
            <a:off x="275100" y="549225"/>
            <a:ext cx="87918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Normalizing Flows (NFs) provide set of tools for computing probability distribution of transformed stochastic variable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71" name="Google Shape;57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82925"/>
            <a:ext cx="8839200" cy="2484009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57"/>
          <p:cNvSpPr txBox="1"/>
          <p:nvPr/>
        </p:nvSpPr>
        <p:spPr>
          <a:xfrm>
            <a:off x="275100" y="3825825"/>
            <a:ext cx="87918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For more details see on NFs my previous presentations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8"/>
          <p:cNvSpPr txBox="1"/>
          <p:nvPr>
            <p:ph type="title"/>
          </p:nvPr>
        </p:nvSpPr>
        <p:spPr>
          <a:xfrm>
            <a:off x="76200" y="11950"/>
            <a:ext cx="89907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NeuralODE - Continuous Normalizing Flows (CNFs)</a:t>
            </a:r>
            <a:endParaRPr b="1" sz="24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78" name="Google Shape;578;p58"/>
          <p:cNvSpPr txBox="1"/>
          <p:nvPr/>
        </p:nvSpPr>
        <p:spPr>
          <a:xfrm>
            <a:off x="275100" y="549225"/>
            <a:ext cx="87918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Transformations in regular NFs: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79" name="Google Shape;57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0725" y="962350"/>
            <a:ext cx="5894201" cy="99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58"/>
          <p:cNvSpPr txBox="1"/>
          <p:nvPr/>
        </p:nvSpPr>
        <p:spPr>
          <a:xfrm>
            <a:off x="275100" y="1920825"/>
            <a:ext cx="87918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C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NFs analog (note </a:t>
            </a:r>
            <a:r>
              <a:rPr b="1"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f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and </a:t>
            </a:r>
            <a:r>
              <a:rPr b="1"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g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will be different functions):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81" name="Google Shape;58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21" y="2327150"/>
            <a:ext cx="3745181" cy="99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58"/>
          <p:cNvSpPr txBox="1"/>
          <p:nvPr/>
        </p:nvSpPr>
        <p:spPr>
          <a:xfrm>
            <a:off x="275100" y="3368625"/>
            <a:ext cx="87918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Computing trace is more efficient than computing determinant O(N</a:t>
            </a:r>
            <a:r>
              <a:rPr baseline="30000"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)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83" name="Google Shape;583;p58"/>
          <p:cNvSpPr txBox="1"/>
          <p:nvPr/>
        </p:nvSpPr>
        <p:spPr>
          <a:xfrm>
            <a:off x="275100" y="3749625"/>
            <a:ext cx="87918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However computing jacobian is not efficient, we can approximate trace by sampling, see </a:t>
            </a:r>
            <a:r>
              <a:rPr lang="pl" sz="1800" u="sng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6"/>
              </a:rPr>
              <a:t>FFJORD: Free-form Continuous Dynamics for Scalable Reversible Generative Models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84" name="Google Shape;584;p58"/>
          <p:cNvSpPr txBox="1"/>
          <p:nvPr/>
        </p:nvSpPr>
        <p:spPr>
          <a:xfrm>
            <a:off x="6545550" y="2522025"/>
            <a:ext cx="18405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1200">
                <a:solidFill>
                  <a:srgbClr val="CC0000"/>
                </a:solidFill>
                <a:latin typeface="Fira Sans"/>
                <a:ea typeface="Fira Sans"/>
                <a:cs typeface="Fira Sans"/>
                <a:sym typeface="Fira Sans"/>
              </a:rPr>
              <a:t>proof in paper</a:t>
            </a:r>
            <a:endParaRPr b="1" i="1" sz="1200">
              <a:solidFill>
                <a:srgbClr val="CC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1125" y="1013519"/>
            <a:ext cx="5301201" cy="3488425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59"/>
          <p:cNvSpPr txBox="1"/>
          <p:nvPr>
            <p:ph type="title"/>
          </p:nvPr>
        </p:nvSpPr>
        <p:spPr>
          <a:xfrm>
            <a:off x="76200" y="11950"/>
            <a:ext cx="89907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NeuralODE - CNFs implementation</a:t>
            </a:r>
            <a:endParaRPr b="1" sz="24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91" name="Google Shape;591;p59"/>
          <p:cNvSpPr txBox="1"/>
          <p:nvPr/>
        </p:nvSpPr>
        <p:spPr>
          <a:xfrm>
            <a:off x="275100" y="549225"/>
            <a:ext cx="87918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More detail on my Github repo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92" name="Google Shape;592;p59"/>
          <p:cNvSpPr txBox="1"/>
          <p:nvPr/>
        </p:nvSpPr>
        <p:spPr>
          <a:xfrm>
            <a:off x="-29700" y="1006425"/>
            <a:ext cx="34848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400"/>
              <a:buFont typeface="Fira Sans"/>
              <a:buChar char="●"/>
            </a:pP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We can still use the same API as in case of NeuralODE</a:t>
            </a:r>
            <a:endParaRPr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93" name="Google Shape;593;p59"/>
          <p:cNvSpPr txBox="1"/>
          <p:nvPr/>
        </p:nvSpPr>
        <p:spPr>
          <a:xfrm>
            <a:off x="-29700" y="1463625"/>
            <a:ext cx="34848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400"/>
              <a:buFont typeface="Fira Sans"/>
              <a:buChar char="●"/>
            </a:pP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t, z_p_concat = inputs</a:t>
            </a:r>
            <a:endParaRPr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594" name="Google Shape;594;p59"/>
          <p:cNvCxnSpPr/>
          <p:nvPr/>
        </p:nvCxnSpPr>
        <p:spPr>
          <a:xfrm>
            <a:off x="2341275" y="1694625"/>
            <a:ext cx="1795200" cy="397200"/>
          </a:xfrm>
          <a:prstGeom prst="straightConnector1">
            <a:avLst/>
          </a:prstGeom>
          <a:noFill/>
          <a:ln cap="flat" cmpd="sng" w="28575">
            <a:solidFill>
              <a:srgbClr val="FFB74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5" name="Google Shape;595;p59"/>
          <p:cNvSpPr txBox="1"/>
          <p:nvPr/>
        </p:nvSpPr>
        <p:spPr>
          <a:xfrm>
            <a:off x="-29700" y="2073225"/>
            <a:ext cx="34848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400"/>
              <a:buFont typeface="Fira Sans"/>
              <a:buChar char="●"/>
            </a:pPr>
            <a:r>
              <a:rPr b="1"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hyper_net(t)</a:t>
            </a: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returns NFs parameters in function of time</a:t>
            </a:r>
            <a:endParaRPr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596" name="Google Shape;596;p59"/>
          <p:cNvCxnSpPr>
            <a:endCxn id="597" idx="1"/>
          </p:cNvCxnSpPr>
          <p:nvPr/>
        </p:nvCxnSpPr>
        <p:spPr>
          <a:xfrm flipH="1" rot="10800000">
            <a:off x="3015350" y="2279881"/>
            <a:ext cx="1088400" cy="138300"/>
          </a:xfrm>
          <a:prstGeom prst="straightConnector1">
            <a:avLst/>
          </a:prstGeom>
          <a:noFill/>
          <a:ln cap="flat" cmpd="sng" w="28575">
            <a:solidFill>
              <a:srgbClr val="FFB74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7" name="Google Shape;597;p59"/>
          <p:cNvSpPr/>
          <p:nvPr/>
        </p:nvSpPr>
        <p:spPr>
          <a:xfrm>
            <a:off x="4103750" y="2141581"/>
            <a:ext cx="3147000" cy="2766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59"/>
          <p:cNvSpPr txBox="1"/>
          <p:nvPr/>
        </p:nvSpPr>
        <p:spPr>
          <a:xfrm>
            <a:off x="-29700" y="2682825"/>
            <a:ext cx="34848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400"/>
              <a:buFont typeface="Fira Sans"/>
              <a:buChar char="●"/>
            </a:pP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compute f(z(t), t) </a:t>
            </a:r>
            <a:endParaRPr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599" name="Google Shape;599;p59"/>
          <p:cNvCxnSpPr>
            <a:endCxn id="600" idx="1"/>
          </p:cNvCxnSpPr>
          <p:nvPr/>
        </p:nvCxnSpPr>
        <p:spPr>
          <a:xfrm>
            <a:off x="1929925" y="2879367"/>
            <a:ext cx="2489400" cy="219900"/>
          </a:xfrm>
          <a:prstGeom prst="straightConnector1">
            <a:avLst/>
          </a:prstGeom>
          <a:noFill/>
          <a:ln cap="flat" cmpd="sng" w="28575">
            <a:solidFill>
              <a:srgbClr val="FFB74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0" name="Google Shape;600;p59"/>
          <p:cNvSpPr/>
          <p:nvPr/>
        </p:nvSpPr>
        <p:spPr>
          <a:xfrm>
            <a:off x="4419325" y="2943267"/>
            <a:ext cx="2916600" cy="3120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1" name="Google Shape;601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350" y="3048175"/>
            <a:ext cx="1777400" cy="44964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59"/>
          <p:cNvSpPr txBox="1"/>
          <p:nvPr/>
        </p:nvSpPr>
        <p:spPr>
          <a:xfrm>
            <a:off x="-29700" y="3597225"/>
            <a:ext cx="34848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400"/>
              <a:buFont typeface="Fira Sans"/>
              <a:buChar char="●"/>
            </a:pP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compute jacobian</a:t>
            </a:r>
            <a:endParaRPr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603" name="Google Shape;603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2200" y="3961875"/>
            <a:ext cx="1905661" cy="510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4" name="Google Shape;604;p59"/>
          <p:cNvCxnSpPr>
            <a:stCxn id="603" idx="3"/>
          </p:cNvCxnSpPr>
          <p:nvPr/>
        </p:nvCxnSpPr>
        <p:spPr>
          <a:xfrm flipH="1" rot="10800000">
            <a:off x="2717861" y="3815925"/>
            <a:ext cx="1311900" cy="401400"/>
          </a:xfrm>
          <a:prstGeom prst="straightConnector1">
            <a:avLst/>
          </a:prstGeom>
          <a:noFill/>
          <a:ln cap="flat" cmpd="sng" w="28575">
            <a:solidFill>
              <a:srgbClr val="FFB74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5" name="Google Shape;605;p59"/>
          <p:cNvSpPr/>
          <p:nvPr/>
        </p:nvSpPr>
        <p:spPr>
          <a:xfrm>
            <a:off x="2258925" y="3993000"/>
            <a:ext cx="459000" cy="5109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59"/>
          <p:cNvSpPr txBox="1"/>
          <p:nvPr/>
        </p:nvSpPr>
        <p:spPr>
          <a:xfrm>
            <a:off x="-29700" y="4511625"/>
            <a:ext cx="40596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400"/>
              <a:buFont typeface="Fira Sans"/>
              <a:buChar char="●"/>
            </a:pP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concat dz/dt with dlogpz to have one vector: ode solver accepts single vector</a:t>
            </a:r>
            <a:endParaRPr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0"/>
          <p:cNvSpPr txBox="1"/>
          <p:nvPr>
            <p:ph type="title"/>
          </p:nvPr>
        </p:nvSpPr>
        <p:spPr>
          <a:xfrm>
            <a:off x="76200" y="11950"/>
            <a:ext cx="89907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NeuralODE - CNFs results</a:t>
            </a:r>
            <a:endParaRPr b="1" sz="24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12" name="Google Shape;612;p60"/>
          <p:cNvSpPr txBox="1"/>
          <p:nvPr/>
        </p:nvSpPr>
        <p:spPr>
          <a:xfrm>
            <a:off x="275100" y="549225"/>
            <a:ext cx="87918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CNFs are naturally trained with </a:t>
            </a:r>
            <a:r>
              <a:rPr b="1"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Maximum Likelihood Method </a:t>
            </a:r>
            <a:endParaRPr b="1"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613" name="Google Shape;61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300" y="983550"/>
            <a:ext cx="7531049" cy="350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1"/>
          <p:cNvSpPr txBox="1"/>
          <p:nvPr>
            <p:ph type="title"/>
          </p:nvPr>
        </p:nvSpPr>
        <p:spPr>
          <a:xfrm>
            <a:off x="76200" y="11950"/>
            <a:ext cx="89907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NeuralODE - CNFs results</a:t>
            </a:r>
            <a:endParaRPr b="1" sz="24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19" name="Google Shape;619;p61"/>
          <p:cNvSpPr txBox="1"/>
          <p:nvPr/>
        </p:nvSpPr>
        <p:spPr>
          <a:xfrm>
            <a:off x="275100" y="549225"/>
            <a:ext cx="87918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CNFs are invertible hence we can sample from them like in NFs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620" name="Google Shape;62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400" y="1611225"/>
            <a:ext cx="8311876" cy="3072975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61"/>
          <p:cNvSpPr txBox="1"/>
          <p:nvPr/>
        </p:nvSpPr>
        <p:spPr>
          <a:xfrm>
            <a:off x="275100" y="854025"/>
            <a:ext cx="87918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Density evolution at different time snapshots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Bottom rows show NFs results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3118200" y="2179600"/>
            <a:ext cx="45792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Solving dynamical systems with ODEs</a:t>
            </a:r>
            <a:endParaRPr b="1" sz="24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2"/>
          <p:cNvSpPr txBox="1"/>
          <p:nvPr>
            <p:ph type="title"/>
          </p:nvPr>
        </p:nvSpPr>
        <p:spPr>
          <a:xfrm>
            <a:off x="76200" y="11950"/>
            <a:ext cx="89907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NeuralODE - CNFs my experiments</a:t>
            </a:r>
            <a:endParaRPr b="1" sz="24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27" name="Google Shape;627;p62"/>
          <p:cNvSpPr txBox="1"/>
          <p:nvPr/>
        </p:nvSpPr>
        <p:spPr>
          <a:xfrm>
            <a:off x="275100" y="549225"/>
            <a:ext cx="87918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Transforming two moons into unit gaussian in few lines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28" name="Google Shape;628;p62"/>
          <p:cNvSpPr txBox="1"/>
          <p:nvPr/>
        </p:nvSpPr>
        <p:spPr>
          <a:xfrm>
            <a:off x="275100" y="854025"/>
            <a:ext cx="87918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629" name="Google Shape;62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5875" y="1009000"/>
            <a:ext cx="3547825" cy="186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625" y="1083450"/>
            <a:ext cx="4271499" cy="3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139" y="1655850"/>
            <a:ext cx="4422454" cy="5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403337" y="3030425"/>
            <a:ext cx="5602774" cy="1867600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62"/>
          <p:cNvSpPr txBox="1"/>
          <p:nvPr/>
        </p:nvSpPr>
        <p:spPr>
          <a:xfrm>
            <a:off x="234950" y="2647650"/>
            <a:ext cx="44748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Z transformations to unit gaussian during training:</a:t>
            </a:r>
            <a:endParaRPr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3"/>
          <p:cNvSpPr txBox="1"/>
          <p:nvPr>
            <p:ph type="title"/>
          </p:nvPr>
        </p:nvSpPr>
        <p:spPr>
          <a:xfrm>
            <a:off x="76200" y="11950"/>
            <a:ext cx="89907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NeuralODE - CNFs my experiments</a:t>
            </a:r>
            <a:endParaRPr b="1" sz="24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39" name="Google Shape;639;p63"/>
          <p:cNvSpPr txBox="1"/>
          <p:nvPr/>
        </p:nvSpPr>
        <p:spPr>
          <a:xfrm>
            <a:off x="275100" y="549225"/>
            <a:ext cx="87918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Sampling from trained model (more detail in my notebooks)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40" name="Google Shape;640;p63"/>
          <p:cNvSpPr txBox="1"/>
          <p:nvPr/>
        </p:nvSpPr>
        <p:spPr>
          <a:xfrm>
            <a:off x="275100" y="854025"/>
            <a:ext cx="87918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641" name="Google Shape;64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4621" y="1008888"/>
            <a:ext cx="4271499" cy="3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1338" y="1535286"/>
            <a:ext cx="4545026" cy="47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725" y="2285399"/>
            <a:ext cx="2516100" cy="25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63"/>
          <p:cNvSpPr txBox="1"/>
          <p:nvPr/>
        </p:nvSpPr>
        <p:spPr>
          <a:xfrm>
            <a:off x="2521675" y="2603700"/>
            <a:ext cx="3550500" cy="18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400"/>
              <a:buFont typeface="Fira Sans"/>
              <a:buChar char="●"/>
            </a:pP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t=1 corresponds to initial state: we start from unit gaussian</a:t>
            </a:r>
            <a:endParaRPr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400"/>
              <a:buFont typeface="Fira Sans"/>
              <a:buChar char="●"/>
            </a:pP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t=0 should generate moon distribution</a:t>
            </a:r>
            <a:endParaRPr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400"/>
              <a:buFont typeface="Fira Sans"/>
              <a:buChar char="●"/>
            </a:pP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(</a:t>
            </a:r>
            <a:r>
              <a:rPr b="1"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right-&gt;</a:t>
            </a: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) continuous transformation of density function</a:t>
            </a:r>
            <a:endParaRPr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645" name="Google Shape;645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32250" y="2285400"/>
            <a:ext cx="2436350" cy="243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63"/>
          <p:cNvSpPr txBox="1"/>
          <p:nvPr/>
        </p:nvSpPr>
        <p:spPr>
          <a:xfrm>
            <a:off x="2875075" y="4801500"/>
            <a:ext cx="31971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>
                <a:solidFill>
                  <a:srgbClr val="808080"/>
                </a:solidFill>
                <a:latin typeface="Fira Sans"/>
                <a:ea typeface="Fira Sans"/>
                <a:cs typeface="Fira Sans"/>
                <a:sym typeface="Fira Sans"/>
              </a:rPr>
              <a:t>More animations here: </a:t>
            </a:r>
            <a:r>
              <a:rPr lang="pl" sz="1200" u="sng">
                <a:solidFill>
                  <a:srgbClr val="808080"/>
                </a:solidFill>
                <a:latin typeface="Fira Sans"/>
                <a:ea typeface="Fira Sans"/>
                <a:cs typeface="Fira Sans"/>
                <a:sym typeface="Fira Sans"/>
                <a:hlinkClick r:id="rId8"/>
              </a:rPr>
              <a:t>youtube</a:t>
            </a:r>
            <a:r>
              <a:rPr lang="pl" sz="1200">
                <a:solidFill>
                  <a:srgbClr val="80808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1200">
              <a:solidFill>
                <a:srgbClr val="80808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64"/>
          <p:cNvSpPr txBox="1"/>
          <p:nvPr>
            <p:ph type="title"/>
          </p:nvPr>
        </p:nvSpPr>
        <p:spPr>
          <a:xfrm>
            <a:off x="3118200" y="2179600"/>
            <a:ext cx="45792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l" sz="24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Solving dynamical systems with ODEs - summary</a:t>
            </a:r>
            <a:endParaRPr b="1" sz="24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52" name="Google Shape;652;p64"/>
          <p:cNvSpPr/>
          <p:nvPr/>
        </p:nvSpPr>
        <p:spPr>
          <a:xfrm>
            <a:off x="1676975" y="1125875"/>
            <a:ext cx="1303500" cy="26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5"/>
          <p:cNvSpPr txBox="1"/>
          <p:nvPr>
            <p:ph type="title"/>
          </p:nvPr>
        </p:nvSpPr>
        <p:spPr>
          <a:xfrm>
            <a:off x="76200" y="11950"/>
            <a:ext cx="89907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NeuralODE - summary</a:t>
            </a:r>
            <a:endParaRPr b="1" sz="24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58" name="Google Shape;658;p65"/>
          <p:cNvSpPr txBox="1"/>
          <p:nvPr/>
        </p:nvSpPr>
        <p:spPr>
          <a:xfrm>
            <a:off x="275100" y="473025"/>
            <a:ext cx="87918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NeuralODEs are new type of Neural Networks,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They are defined in terms of dynamical ODE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659" name="Google Shape;65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9475" y="1239750"/>
            <a:ext cx="4041450" cy="8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65"/>
          <p:cNvSpPr txBox="1"/>
          <p:nvPr/>
        </p:nvSpPr>
        <p:spPr>
          <a:xfrm>
            <a:off x="275100" y="2073225"/>
            <a:ext cx="87918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The number of layers can be related with number of ODE solver steps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Adaptive solvers allow to reduce number of steps at cost of lower precision, but higher speed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So far NeuralODEs are slower than regular NNs of the same depth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NeuralODEs are invertible and can be used to sample trajectories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66"/>
          <p:cNvSpPr txBox="1"/>
          <p:nvPr>
            <p:ph type="title"/>
          </p:nvPr>
        </p:nvSpPr>
        <p:spPr>
          <a:xfrm>
            <a:off x="803500" y="803375"/>
            <a:ext cx="63510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4E938E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References</a:t>
            </a:r>
            <a:endParaRPr sz="2400">
              <a:solidFill>
                <a:srgbClr val="4E938E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666" name="Google Shape;666;p66"/>
          <p:cNvSpPr txBox="1"/>
          <p:nvPr/>
        </p:nvSpPr>
        <p:spPr>
          <a:xfrm>
            <a:off x="555275" y="1450525"/>
            <a:ext cx="8247000" cy="32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400"/>
              <a:buFont typeface="Fira Sans"/>
              <a:buChar char="●"/>
            </a:pPr>
            <a:r>
              <a:rPr lang="pl" u="sng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  <a:hlinkClick r:id="rId4"/>
              </a:rPr>
              <a:t>Replacing Neural Networks with Black-Box ODE Solvers</a:t>
            </a: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- slides from presentation</a:t>
            </a:r>
            <a:endParaRPr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400"/>
              <a:buFont typeface="Fira Sans"/>
              <a:buChar char="●"/>
            </a:pPr>
            <a:r>
              <a:rPr lang="pl" u="sng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5"/>
              </a:rPr>
              <a:t>Reddit discussion on TF implementation</a:t>
            </a:r>
            <a:endParaRPr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400"/>
              <a:buFont typeface="Fira Sans"/>
              <a:buChar char="●"/>
            </a:pPr>
            <a:r>
              <a:rPr lang="pl" u="sng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6"/>
              </a:rPr>
              <a:t>Understanding Neural ODE's</a:t>
            </a: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- blog post on Neural ODEs</a:t>
            </a:r>
            <a:endParaRPr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400"/>
              <a:buFont typeface="Fira Sans"/>
              <a:buChar char="●"/>
            </a:pPr>
            <a:r>
              <a:rPr lang="pl" u="sng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7"/>
              </a:rPr>
              <a:t>Neural Ordinary Differential Equations and Adversarial Attacks</a:t>
            </a: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- blog post with some tests with Adversarial attacks on NeuralODEs</a:t>
            </a:r>
            <a:endParaRPr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400"/>
              <a:buFont typeface="Fira Sans"/>
              <a:buChar char="●"/>
            </a:pPr>
            <a:r>
              <a:rPr lang="pl" u="sng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8"/>
              </a:rPr>
              <a:t>FFJORD: Free-form Continuous Dynamics for Scalable Reversible Generative Models</a:t>
            </a: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- a follow up paper of the authors which focus mainly on CNFs, has nice trick how to approximate jacobian trace via sampling</a:t>
            </a:r>
            <a:endParaRPr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400"/>
              <a:buFont typeface="Fira Sans"/>
              <a:buChar char="●"/>
            </a:pPr>
            <a:r>
              <a:rPr lang="pl" u="sng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9"/>
              </a:rPr>
              <a:t>Notes on Adjoint Methods for 18.335</a:t>
            </a: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- as in title notes on adjoint method</a:t>
            </a:r>
            <a:endParaRPr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400"/>
              <a:buFont typeface="Fira Sans"/>
              <a:buChar char="●"/>
            </a:pPr>
            <a:r>
              <a:rPr lang="pl" u="sng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10"/>
              </a:rPr>
              <a:t>Neural Ordinary Differential Equations</a:t>
            </a: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- reference paper</a:t>
            </a:r>
            <a:endParaRPr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7"/>
          <p:cNvSpPr txBox="1"/>
          <p:nvPr>
            <p:ph type="title"/>
          </p:nvPr>
        </p:nvSpPr>
        <p:spPr>
          <a:xfrm>
            <a:off x="2572800" y="2179600"/>
            <a:ext cx="39981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Thank you!</a:t>
            </a:r>
            <a:endParaRPr b="1" sz="24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672" name="Google Shape;67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050" y="790400"/>
            <a:ext cx="2427075" cy="348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3238" y="1191800"/>
            <a:ext cx="4181924" cy="965050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68"/>
          <p:cNvSpPr txBox="1"/>
          <p:nvPr>
            <p:ph type="title"/>
          </p:nvPr>
        </p:nvSpPr>
        <p:spPr>
          <a:xfrm>
            <a:off x="76200" y="11950"/>
            <a:ext cx="89907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NeuralODE - Continuous Normalizing Flows (CNFs)</a:t>
            </a:r>
            <a:endParaRPr b="1" sz="24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79" name="Google Shape;679;p68"/>
          <p:cNvSpPr txBox="1"/>
          <p:nvPr/>
        </p:nvSpPr>
        <p:spPr>
          <a:xfrm>
            <a:off x="275100" y="549225"/>
            <a:ext cx="87918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We can apply the same approach as in case of regular NNs and consider continuous transformation of variables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In case of planar flows we have: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80" name="Google Shape;680;p68"/>
          <p:cNvSpPr txBox="1"/>
          <p:nvPr/>
        </p:nvSpPr>
        <p:spPr>
          <a:xfrm>
            <a:off x="275100" y="1844625"/>
            <a:ext cx="65007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A continuous analog of it: 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681" name="Google Shape;681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3250" y="2311275"/>
            <a:ext cx="4229130" cy="6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68"/>
          <p:cNvSpPr txBox="1"/>
          <p:nvPr/>
        </p:nvSpPr>
        <p:spPr>
          <a:xfrm>
            <a:off x="275100" y="2835225"/>
            <a:ext cx="6447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What is the dynamics of probability distribution ?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683" name="Google Shape;683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4688" y="3255848"/>
            <a:ext cx="8374625" cy="17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68"/>
          <p:cNvSpPr txBox="1"/>
          <p:nvPr/>
        </p:nvSpPr>
        <p:spPr>
          <a:xfrm>
            <a:off x="6502375" y="2319300"/>
            <a:ext cx="22062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>
                <a:solidFill>
                  <a:srgbClr val="CC0000"/>
                </a:solidFill>
                <a:latin typeface="Fira Sans"/>
                <a:ea typeface="Fira Sans"/>
                <a:cs typeface="Fira Sans"/>
                <a:sym typeface="Fira Sans"/>
              </a:rPr>
              <a:t>Note: In CNFs f(z, t) can be non-bijective</a:t>
            </a:r>
            <a:endParaRPr sz="1200">
              <a:solidFill>
                <a:srgbClr val="CC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76200" y="11950"/>
            <a:ext cx="89907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Motivations for description of dynamical systems</a:t>
            </a:r>
            <a:endParaRPr b="1" sz="24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2" name="Google Shape;82;p18"/>
          <p:cNvSpPr txBox="1"/>
          <p:nvPr/>
        </p:nvSpPr>
        <p:spPr>
          <a:xfrm>
            <a:off x="450900" y="3558725"/>
            <a:ext cx="82422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How many parameters (at most) we have to know to fully describe this problem and be able to infer future states ?</a:t>
            </a:r>
            <a:endParaRPr b="1"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83" name="Google Shape;8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1788" y="1046175"/>
            <a:ext cx="1900425" cy="19004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8"/>
          <p:cNvSpPr txBox="1"/>
          <p:nvPr/>
        </p:nvSpPr>
        <p:spPr>
          <a:xfrm>
            <a:off x="1264750" y="585850"/>
            <a:ext cx="66144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Time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evolution of states in some unknown system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5" name="Google Shape;85;p18"/>
          <p:cNvSpPr txBox="1"/>
          <p:nvPr/>
        </p:nvSpPr>
        <p:spPr>
          <a:xfrm>
            <a:off x="2068500" y="2873525"/>
            <a:ext cx="50070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Assuming full knowledge about the problem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6" name="Google Shape;86;p18"/>
          <p:cNvSpPr txBox="1"/>
          <p:nvPr/>
        </p:nvSpPr>
        <p:spPr>
          <a:xfrm>
            <a:off x="230075" y="4321325"/>
            <a:ext cx="9273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3 bodies</a:t>
            </a:r>
            <a:endParaRPr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7" name="Google Shape;87;p18"/>
          <p:cNvSpPr txBox="1"/>
          <p:nvPr/>
        </p:nvSpPr>
        <p:spPr>
          <a:xfrm>
            <a:off x="992075" y="4321325"/>
            <a:ext cx="17517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* </a:t>
            </a: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2 (initial position) </a:t>
            </a:r>
            <a:endParaRPr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8" name="Google Shape;88;p18"/>
          <p:cNvSpPr txBox="1"/>
          <p:nvPr/>
        </p:nvSpPr>
        <p:spPr>
          <a:xfrm>
            <a:off x="2592275" y="4321325"/>
            <a:ext cx="17169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*</a:t>
            </a: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2 (initial velocity)</a:t>
            </a:r>
            <a:endParaRPr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9" name="Google Shape;89;p18"/>
          <p:cNvSpPr txBox="1"/>
          <p:nvPr/>
        </p:nvSpPr>
        <p:spPr>
          <a:xfrm>
            <a:off x="4241921" y="4321325"/>
            <a:ext cx="21687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+</a:t>
            </a: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3 (spring strength)</a:t>
            </a:r>
            <a:endParaRPr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1639800" y="3158259"/>
            <a:ext cx="58644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clue: a problem of three bodies connected with springs</a:t>
            </a:r>
            <a:endParaRPr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6021275" y="4321325"/>
            <a:ext cx="28281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+ 3 (spring </a:t>
            </a: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equilibrium</a:t>
            </a:r>
            <a:r>
              <a:rPr lang="pl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distance)</a:t>
            </a:r>
            <a:endParaRPr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7625" y="3268025"/>
            <a:ext cx="1968750" cy="181910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 txBox="1"/>
          <p:nvPr>
            <p:ph type="title"/>
          </p:nvPr>
        </p:nvSpPr>
        <p:spPr>
          <a:xfrm>
            <a:off x="76200" y="11950"/>
            <a:ext cx="89907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Motivations for description of dynamical systems</a:t>
            </a:r>
            <a:endParaRPr b="1" sz="24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1788" y="1046175"/>
            <a:ext cx="1900425" cy="19004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/>
        </p:nvSpPr>
        <p:spPr>
          <a:xfrm>
            <a:off x="2273550" y="585850"/>
            <a:ext cx="45969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States evolution in some unknown system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516825" y="2873525"/>
            <a:ext cx="81105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Now, try to solve this problem with regular Neural Network ...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21800" y="3268025"/>
            <a:ext cx="1871327" cy="19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76200" y="11950"/>
            <a:ext cx="89907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Hidden state transformation in NNs</a:t>
            </a:r>
            <a:endParaRPr b="1" sz="24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7" name="Google Shape;107;p20"/>
          <p:cNvSpPr txBox="1"/>
          <p:nvPr/>
        </p:nvSpPr>
        <p:spPr>
          <a:xfrm>
            <a:off x="238875" y="699825"/>
            <a:ext cx="82422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In </a:t>
            </a:r>
            <a:r>
              <a:rPr b="1"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regular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neural networks (NNs) states are transformed by series of discrete transformations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1750" y="1388000"/>
            <a:ext cx="2112500" cy="64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/>
          <p:nvPr/>
        </p:nvSpPr>
        <p:spPr>
          <a:xfrm>
            <a:off x="238875" y="2071425"/>
            <a:ext cx="8242200" cy="24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where f is e.g. some </a:t>
            </a:r>
            <a:r>
              <a:rPr b="1"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Dense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or </a:t>
            </a:r>
            <a:r>
              <a:rPr b="1"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Convolutional layer</a:t>
            </a:r>
            <a:endParaRPr b="1"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t (a layer index) can be interpreted as time index, such that we transform some input data at t=0 to the output space at t=N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in order to learn some dynamical system (e.g. physical system) with RNNs we must discretize time steps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there are problems where expressing time as a continuous variable is more natural e.g. physical simulations, events which happen at irregular intervals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so it may be profitable to express our problem as a</a:t>
            </a:r>
            <a:r>
              <a:rPr b="1"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differential equation</a:t>
            </a:r>
            <a:endParaRPr b="1"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76200" y="11950"/>
            <a:ext cx="89907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ODE and initial value problem</a:t>
            </a:r>
            <a:endParaRPr b="1" sz="24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5" name="Google Shape;115;p21"/>
          <p:cNvSpPr txBox="1"/>
          <p:nvPr/>
        </p:nvSpPr>
        <p:spPr>
          <a:xfrm>
            <a:off x="238875" y="699825"/>
            <a:ext cx="86142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We are interested in problems described by following ordinary differential equation (</a:t>
            </a:r>
            <a:r>
              <a:rPr b="1"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ODE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):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3675" y="1281175"/>
            <a:ext cx="2698975" cy="8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/>
        </p:nvSpPr>
        <p:spPr>
          <a:xfrm>
            <a:off x="238875" y="2147625"/>
            <a:ext cx="86142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with some known initial value for </a:t>
            </a:r>
            <a:r>
              <a:rPr b="1"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h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: </a:t>
            </a:r>
            <a:r>
              <a:rPr b="1"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h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(t=0) = </a:t>
            </a:r>
            <a:r>
              <a:rPr b="1"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h</a:t>
            </a:r>
            <a:r>
              <a:rPr baseline="-25000"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0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238875" y="2604825"/>
            <a:ext cx="86142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this kind of equation can describe plenty of dynamical (e.g. physical) systems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E938E"/>
              </a:buClr>
              <a:buSzPts val="1800"/>
              <a:buFont typeface="Fira Sans"/>
              <a:buChar char="●"/>
            </a:pPr>
            <a:r>
              <a:rPr b="1"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For example:</a:t>
            </a:r>
            <a:r>
              <a:rPr lang="pl" sz="1800">
                <a:solidFill>
                  <a:srgbClr val="4E938E"/>
                </a:solidFill>
                <a:latin typeface="Fira Sans"/>
                <a:ea typeface="Fira Sans"/>
                <a:cs typeface="Fira Sans"/>
                <a:sym typeface="Fira Sans"/>
              </a:rPr>
              <a:t> radioactive decay (with N being number of atoms/mass of radioactive material):</a:t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E93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8287" y="3994000"/>
            <a:ext cx="2274925" cy="77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